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9"/>
  </p:notesMasterIdLst>
  <p:sldIdLst>
    <p:sldId id="409" r:id="rId2"/>
    <p:sldId id="950" r:id="rId3"/>
    <p:sldId id="937" r:id="rId4"/>
    <p:sldId id="951" r:id="rId5"/>
    <p:sldId id="849" r:id="rId6"/>
    <p:sldId id="850" r:id="rId7"/>
    <p:sldId id="851" r:id="rId8"/>
    <p:sldId id="852" r:id="rId9"/>
    <p:sldId id="952" r:id="rId10"/>
    <p:sldId id="953" r:id="rId11"/>
    <p:sldId id="265" r:id="rId12"/>
    <p:sldId id="954" r:id="rId13"/>
    <p:sldId id="955" r:id="rId14"/>
    <p:sldId id="956" r:id="rId15"/>
    <p:sldId id="856" r:id="rId16"/>
    <p:sldId id="902" r:id="rId17"/>
    <p:sldId id="269" r:id="rId18"/>
    <p:sldId id="857" r:id="rId19"/>
    <p:sldId id="957" r:id="rId20"/>
    <p:sldId id="270" r:id="rId21"/>
    <p:sldId id="958" r:id="rId22"/>
    <p:sldId id="959" r:id="rId23"/>
    <p:sldId id="963" r:id="rId24"/>
    <p:sldId id="964" r:id="rId25"/>
    <p:sldId id="960" r:id="rId26"/>
    <p:sldId id="961" r:id="rId27"/>
    <p:sldId id="275" r:id="rId28"/>
    <p:sldId id="276" r:id="rId29"/>
    <p:sldId id="962" r:id="rId30"/>
    <p:sldId id="278" r:id="rId31"/>
    <p:sldId id="888" r:id="rId32"/>
    <p:sldId id="979" r:id="rId33"/>
    <p:sldId id="284" r:id="rId34"/>
    <p:sldId id="285" r:id="rId35"/>
    <p:sldId id="286" r:id="rId36"/>
    <p:sldId id="965" r:id="rId37"/>
    <p:sldId id="288" r:id="rId38"/>
    <p:sldId id="289" r:id="rId39"/>
    <p:sldId id="293" r:id="rId40"/>
    <p:sldId id="292" r:id="rId41"/>
    <p:sldId id="294" r:id="rId42"/>
    <p:sldId id="967" r:id="rId43"/>
    <p:sldId id="968" r:id="rId44"/>
    <p:sldId id="320" r:id="rId45"/>
    <p:sldId id="299" r:id="rId46"/>
    <p:sldId id="322" r:id="rId47"/>
    <p:sldId id="326" r:id="rId48"/>
    <p:sldId id="339" r:id="rId49"/>
    <p:sldId id="327" r:id="rId50"/>
    <p:sldId id="328" r:id="rId51"/>
    <p:sldId id="277" r:id="rId52"/>
    <p:sldId id="297" r:id="rId53"/>
    <p:sldId id="279" r:id="rId54"/>
    <p:sldId id="280" r:id="rId55"/>
    <p:sldId id="281" r:id="rId56"/>
    <p:sldId id="969" r:id="rId57"/>
    <p:sldId id="971" r:id="rId58"/>
    <p:sldId id="970" r:id="rId59"/>
    <p:sldId id="890" r:id="rId60"/>
    <p:sldId id="901" r:id="rId61"/>
    <p:sldId id="972" r:id="rId62"/>
    <p:sldId id="261" r:id="rId63"/>
    <p:sldId id="456" r:id="rId64"/>
    <p:sldId id="459" r:id="rId65"/>
    <p:sldId id="975" r:id="rId66"/>
    <p:sldId id="266" r:id="rId67"/>
    <p:sldId id="455" r:id="rId68"/>
    <p:sldId id="460" r:id="rId69"/>
    <p:sldId id="319" r:id="rId70"/>
    <p:sldId id="462" r:id="rId71"/>
    <p:sldId id="461" r:id="rId72"/>
    <p:sldId id="465" r:id="rId73"/>
    <p:sldId id="464" r:id="rId74"/>
    <p:sldId id="976" r:id="rId75"/>
    <p:sldId id="466" r:id="rId76"/>
    <p:sldId id="468" r:id="rId77"/>
    <p:sldId id="469" r:id="rId78"/>
    <p:sldId id="470" r:id="rId79"/>
    <p:sldId id="471" r:id="rId80"/>
    <p:sldId id="472" r:id="rId81"/>
    <p:sldId id="474" r:id="rId82"/>
    <p:sldId id="473" r:id="rId83"/>
    <p:sldId id="477" r:id="rId84"/>
    <p:sldId id="479" r:id="rId85"/>
    <p:sldId id="480" r:id="rId86"/>
    <p:sldId id="481" r:id="rId87"/>
    <p:sldId id="482" r:id="rId88"/>
    <p:sldId id="977" r:id="rId89"/>
    <p:sldId id="974" r:id="rId90"/>
    <p:sldId id="304" r:id="rId91"/>
    <p:sldId id="905" r:id="rId92"/>
    <p:sldId id="906" r:id="rId93"/>
    <p:sldId id="309" r:id="rId94"/>
    <p:sldId id="907" r:id="rId95"/>
    <p:sldId id="908" r:id="rId96"/>
    <p:sldId id="909" r:id="rId97"/>
    <p:sldId id="301" r:id="rId98"/>
    <p:sldId id="313" r:id="rId99"/>
    <p:sldId id="302" r:id="rId100"/>
    <p:sldId id="910" r:id="rId101"/>
    <p:sldId id="310" r:id="rId102"/>
    <p:sldId id="311" r:id="rId103"/>
    <p:sldId id="262" r:id="rId104"/>
    <p:sldId id="263" r:id="rId105"/>
    <p:sldId id="264" r:id="rId106"/>
    <p:sldId id="911" r:id="rId107"/>
    <p:sldId id="912" r:id="rId108"/>
    <p:sldId id="267" r:id="rId109"/>
    <p:sldId id="268" r:id="rId110"/>
    <p:sldId id="271" r:id="rId111"/>
    <p:sldId id="272" r:id="rId112"/>
    <p:sldId id="273" r:id="rId113"/>
    <p:sldId id="274" r:id="rId114"/>
    <p:sldId id="749" r:id="rId115"/>
    <p:sldId id="750" r:id="rId116"/>
    <p:sldId id="973" r:id="rId117"/>
    <p:sldId id="978"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C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7279"/>
  </p:normalViewPr>
  <p:slideViewPr>
    <p:cSldViewPr snapToGrid="0" snapToObjects="1">
      <p:cViewPr varScale="1">
        <p:scale>
          <a:sx n="111" d="100"/>
          <a:sy n="111" d="100"/>
        </p:scale>
        <p:origin x="12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D8A52-C5B6-3F4E-AB72-EA6C380B6A56}" type="datetimeFigureOut">
              <a:rPr lang="en-US" smtClean="0"/>
              <a:t>5/26/20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C79CB-8D1D-424F-AE75-2A9E1685B444}" type="slidenum">
              <a:rPr lang="en-US" smtClean="0"/>
              <a:t>‹#›</a:t>
            </a:fld>
            <a:endParaRPr lang="en-US"/>
          </a:p>
        </p:txBody>
      </p:sp>
    </p:spTree>
    <p:extLst>
      <p:ext uri="{BB962C8B-B14F-4D97-AF65-F5344CB8AC3E}">
        <p14:creationId xmlns:p14="http://schemas.microsoft.com/office/powerpoint/2010/main" val="394909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40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219bb3a94_2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219bb3a9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852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219bb3a94_2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219bb3a94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151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19bb3a94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19bb3a94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19bb3a94_2_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219bb3a94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57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219bb3a94_2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219bb3a94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287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15</a:t>
            </a:fld>
            <a:endParaRPr lang="en-US"/>
          </a:p>
        </p:txBody>
      </p:sp>
    </p:spTree>
    <p:extLst>
      <p:ext uri="{BB962C8B-B14F-4D97-AF65-F5344CB8AC3E}">
        <p14:creationId xmlns:p14="http://schemas.microsoft.com/office/powerpoint/2010/main" val="4071616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think KMeans interations from a given initialization will converge at a single solution?</a:t>
            </a:r>
          </a:p>
          <a:p>
            <a:r>
              <a:rPr lang="en-US"/>
              <a:t>https://www.polleverywhere.com/multiple_choice_polls/zUnXsAnl2jlUJAHMGDLt6</a:t>
            </a:r>
          </a:p>
        </p:txBody>
      </p:sp>
      <p:sp>
        <p:nvSpPr>
          <p:cNvPr id="4" name="Slide Number Placeholder 3"/>
          <p:cNvSpPr>
            <a:spLocks noGrp="1"/>
          </p:cNvSpPr>
          <p:nvPr>
            <p:ph type="sldNum" sz="quarter" idx="5"/>
          </p:nvPr>
        </p:nvSpPr>
        <p:spPr/>
        <p:txBody>
          <a:bodyPr/>
          <a:lstStyle/>
          <a:p>
            <a:fld id="{54DACBEE-650B-5141-BC0A-1AA8436F6069}" type="slidenum">
              <a:rPr lang="en-US" smtClean="0"/>
              <a:t>16</a:t>
            </a:fld>
            <a:endParaRPr lang="en-US"/>
          </a:p>
        </p:txBody>
      </p:sp>
    </p:spTree>
    <p:extLst>
      <p:ext uri="{BB962C8B-B14F-4D97-AF65-F5344CB8AC3E}">
        <p14:creationId xmlns:p14="http://schemas.microsoft.com/office/powerpoint/2010/main" val="595802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698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18</a:t>
            </a:fld>
            <a:endParaRPr lang="en-US"/>
          </a:p>
        </p:txBody>
      </p:sp>
    </p:spTree>
    <p:extLst>
      <p:ext uri="{BB962C8B-B14F-4D97-AF65-F5344CB8AC3E}">
        <p14:creationId xmlns:p14="http://schemas.microsoft.com/office/powerpoint/2010/main" val="213715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292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will you travel for your first trip post-quarantine? (use underscores for multi-word answers)</a:t>
            </a:r>
          </a:p>
          <a:p>
            <a:r>
              <a:rPr lang="en-US"/>
              <a:t>https://www.polleverywhere.com/free_text_polls/qZtBAAQV0PIgu2RMVEYqS</a:t>
            </a:r>
          </a:p>
        </p:txBody>
      </p:sp>
      <p:sp>
        <p:nvSpPr>
          <p:cNvPr id="4" name="Slide Number Placeholder 3"/>
          <p:cNvSpPr>
            <a:spLocks noGrp="1"/>
          </p:cNvSpPr>
          <p:nvPr>
            <p:ph type="sldNum" sz="quarter" idx="5"/>
          </p:nvPr>
        </p:nvSpPr>
        <p:spPr/>
        <p:txBody>
          <a:bodyPr/>
          <a:lstStyle/>
          <a:p>
            <a:fld id="{0F0C79CB-8D1D-424F-AE75-2A9E1685B444}" type="slidenum">
              <a:rPr lang="en-US" smtClean="0"/>
              <a:t>2</a:t>
            </a:fld>
            <a:endParaRPr lang="en-US"/>
          </a:p>
        </p:txBody>
      </p:sp>
    </p:spTree>
    <p:extLst>
      <p:ext uri="{BB962C8B-B14F-4D97-AF65-F5344CB8AC3E}">
        <p14:creationId xmlns:p14="http://schemas.microsoft.com/office/powerpoint/2010/main" val="1622639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219bb3a94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219bb3a9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23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20a46ad8_1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220a46ad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299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220a46ad8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220a46ad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862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23</a:t>
            </a:fld>
            <a:endParaRPr lang="en-US"/>
          </a:p>
        </p:txBody>
      </p:sp>
    </p:spTree>
    <p:extLst>
      <p:ext uri="{BB962C8B-B14F-4D97-AF65-F5344CB8AC3E}">
        <p14:creationId xmlns:p14="http://schemas.microsoft.com/office/powerpoint/2010/main" val="322884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24</a:t>
            </a:fld>
            <a:endParaRPr lang="en-US"/>
          </a:p>
        </p:txBody>
      </p:sp>
    </p:spTree>
    <p:extLst>
      <p:ext uri="{BB962C8B-B14F-4D97-AF65-F5344CB8AC3E}">
        <p14:creationId xmlns:p14="http://schemas.microsoft.com/office/powerpoint/2010/main" val="1127936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219bb3a94_4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219bb3a94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800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20a46ad8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220a46ad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53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20a46ad8_1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220a46ad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401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20a46ad8_1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20a46ad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01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220a46ad8_1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220a46ad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975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154919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220a46ad8_1_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220a46ad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23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31</a:t>
            </a:fld>
            <a:endParaRPr lang="en-US"/>
          </a:p>
        </p:txBody>
      </p:sp>
    </p:spTree>
    <p:extLst>
      <p:ext uri="{BB962C8B-B14F-4D97-AF65-F5344CB8AC3E}">
        <p14:creationId xmlns:p14="http://schemas.microsoft.com/office/powerpoint/2010/main" val="3316462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32</a:t>
            </a:fld>
            <a:endParaRPr lang="en-US"/>
          </a:p>
        </p:txBody>
      </p:sp>
    </p:spTree>
    <p:extLst>
      <p:ext uri="{BB962C8B-B14F-4D97-AF65-F5344CB8AC3E}">
        <p14:creationId xmlns:p14="http://schemas.microsoft.com/office/powerpoint/2010/main" val="1486688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32bcac535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32bcac5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63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32bcac535_0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32bcac5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9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32bcac535_0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32bcac5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22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2bcac535_0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2bcac53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261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32bcac535_0_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32bcac5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889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32bcac535_0_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32bcac5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971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32bcac535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32bcac53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81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42943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32bcac535_0_10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32bcac53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76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32bcac535_0_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32bcac53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076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32bcac535_0_9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32bcac53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118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32bcac535_0_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32bcac53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90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219bb3a94_2_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219bb3a94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353798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219bb3a94_2_3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219bb3a94_2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1663631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19bb3a94_2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219bb3a94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2934098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219bb3a94_2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219bb3a94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who can tell me why we can’t set the number of clusters here?</a:t>
            </a:r>
            <a:endParaRPr/>
          </a:p>
        </p:txBody>
      </p:sp>
    </p:spTree>
    <p:extLst>
      <p:ext uri="{BB962C8B-B14F-4D97-AF65-F5344CB8AC3E}">
        <p14:creationId xmlns:p14="http://schemas.microsoft.com/office/powerpoint/2010/main" val="8278787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57</a:t>
            </a:fld>
            <a:endParaRPr lang="en-US"/>
          </a:p>
        </p:txBody>
      </p:sp>
    </p:spTree>
    <p:extLst>
      <p:ext uri="{BB962C8B-B14F-4D97-AF65-F5344CB8AC3E}">
        <p14:creationId xmlns:p14="http://schemas.microsoft.com/office/powerpoint/2010/main" val="3109019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59</a:t>
            </a:fld>
            <a:endParaRPr lang="en-US"/>
          </a:p>
        </p:txBody>
      </p:sp>
    </p:spTree>
    <p:extLst>
      <p:ext uri="{BB962C8B-B14F-4D97-AF65-F5344CB8AC3E}">
        <p14:creationId xmlns:p14="http://schemas.microsoft.com/office/powerpoint/2010/main" val="409614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5</a:t>
            </a:fld>
            <a:endParaRPr lang="en-US"/>
          </a:p>
        </p:txBody>
      </p:sp>
    </p:spTree>
    <p:extLst>
      <p:ext uri="{BB962C8B-B14F-4D97-AF65-F5344CB8AC3E}">
        <p14:creationId xmlns:p14="http://schemas.microsoft.com/office/powerpoint/2010/main" val="2492080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1239038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66</a:t>
            </a:fld>
            <a:endParaRPr lang="en-US"/>
          </a:p>
        </p:txBody>
      </p:sp>
    </p:spTree>
    <p:extLst>
      <p:ext uri="{BB962C8B-B14F-4D97-AF65-F5344CB8AC3E}">
        <p14:creationId xmlns:p14="http://schemas.microsoft.com/office/powerpoint/2010/main" val="4197072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73</a:t>
            </a:fld>
            <a:endParaRPr lang="en-US"/>
          </a:p>
        </p:txBody>
      </p:sp>
    </p:spTree>
    <p:extLst>
      <p:ext uri="{BB962C8B-B14F-4D97-AF65-F5344CB8AC3E}">
        <p14:creationId xmlns:p14="http://schemas.microsoft.com/office/powerpoint/2010/main" val="34598075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86</a:t>
            </a:fld>
            <a:endParaRPr lang="en-US"/>
          </a:p>
        </p:txBody>
      </p:sp>
    </p:spTree>
    <p:extLst>
      <p:ext uri="{BB962C8B-B14F-4D97-AF65-F5344CB8AC3E}">
        <p14:creationId xmlns:p14="http://schemas.microsoft.com/office/powerpoint/2010/main" val="365330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87</a:t>
            </a:fld>
            <a:endParaRPr lang="en-US"/>
          </a:p>
        </p:txBody>
      </p:sp>
    </p:spTree>
    <p:extLst>
      <p:ext uri="{BB962C8B-B14F-4D97-AF65-F5344CB8AC3E}">
        <p14:creationId xmlns:p14="http://schemas.microsoft.com/office/powerpoint/2010/main" val="1792154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173297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95</a:t>
            </a:fld>
            <a:endParaRPr lang="en-US" dirty="0"/>
          </a:p>
        </p:txBody>
      </p:sp>
    </p:spTree>
    <p:extLst>
      <p:ext uri="{BB962C8B-B14F-4D97-AF65-F5344CB8AC3E}">
        <p14:creationId xmlns:p14="http://schemas.microsoft.com/office/powerpoint/2010/main" val="3040125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96</a:t>
            </a:fld>
            <a:endParaRPr lang="en-US" dirty="0"/>
          </a:p>
        </p:txBody>
      </p:sp>
    </p:spTree>
    <p:extLst>
      <p:ext uri="{BB962C8B-B14F-4D97-AF65-F5344CB8AC3E}">
        <p14:creationId xmlns:p14="http://schemas.microsoft.com/office/powerpoint/2010/main" val="3122358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97</a:t>
            </a:fld>
            <a:endParaRPr lang="en-US" dirty="0"/>
          </a:p>
        </p:txBody>
      </p:sp>
    </p:spTree>
    <p:extLst>
      <p:ext uri="{BB962C8B-B14F-4D97-AF65-F5344CB8AC3E}">
        <p14:creationId xmlns:p14="http://schemas.microsoft.com/office/powerpoint/2010/main" val="1976337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a:t>
            </a:r>
            <a:r>
              <a:rPr lang="en-US" baseline="0" dirty="0"/>
              <a:t> is a good metric, but it does not work for the same reason that density estimates do not work. It is “distracted” by the round dense spot in the data. Change the line from sigmoid</a:t>
            </a:r>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pPr/>
              <a:t>100</a:t>
            </a:fld>
            <a:endParaRPr lang="en-US"/>
          </a:p>
        </p:txBody>
      </p:sp>
    </p:spTree>
    <p:extLst>
      <p:ext uri="{BB962C8B-B14F-4D97-AF65-F5344CB8AC3E}">
        <p14:creationId xmlns:p14="http://schemas.microsoft.com/office/powerpoint/2010/main" val="428451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6</a:t>
            </a:fld>
            <a:endParaRPr lang="en-US"/>
          </a:p>
        </p:txBody>
      </p:sp>
    </p:spTree>
    <p:extLst>
      <p:ext uri="{BB962C8B-B14F-4D97-AF65-F5344CB8AC3E}">
        <p14:creationId xmlns:p14="http://schemas.microsoft.com/office/powerpoint/2010/main" val="2896349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solidFill>
                  <a:prstClr val="black"/>
                </a:solidFill>
                <a:latin typeface="Calibri"/>
              </a:rPr>
              <a:pPr/>
              <a:t>103</a:t>
            </a:fld>
            <a:endParaRPr lang="en-US" dirty="0">
              <a:solidFill>
                <a:prstClr val="black"/>
              </a:solidFill>
              <a:latin typeface="Calibri"/>
            </a:endParaRPr>
          </a:p>
        </p:txBody>
      </p:sp>
    </p:spTree>
    <p:extLst>
      <p:ext uri="{BB962C8B-B14F-4D97-AF65-F5344CB8AC3E}">
        <p14:creationId xmlns:p14="http://schemas.microsoft.com/office/powerpoint/2010/main" val="1023760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solidFill>
                  <a:prstClr val="black"/>
                </a:solidFill>
                <a:latin typeface="Calibri"/>
              </a:rPr>
              <a:pPr/>
              <a:t>108</a:t>
            </a:fld>
            <a:endParaRPr lang="en-US" dirty="0">
              <a:solidFill>
                <a:prstClr val="black"/>
              </a:solidFill>
              <a:latin typeface="Calibri"/>
            </a:endParaRPr>
          </a:p>
        </p:txBody>
      </p:sp>
    </p:spTree>
    <p:extLst>
      <p:ext uri="{BB962C8B-B14F-4D97-AF65-F5344CB8AC3E}">
        <p14:creationId xmlns:p14="http://schemas.microsoft.com/office/powerpoint/2010/main" val="9495524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solidFill>
                  <a:prstClr val="black"/>
                </a:solidFill>
                <a:latin typeface="Calibri"/>
              </a:rPr>
              <a:pPr/>
              <a:t>109</a:t>
            </a:fld>
            <a:endParaRPr lang="en-US" dirty="0">
              <a:solidFill>
                <a:prstClr val="black"/>
              </a:solidFill>
              <a:latin typeface="Calibri"/>
            </a:endParaRPr>
          </a:p>
        </p:txBody>
      </p:sp>
    </p:spTree>
    <p:extLst>
      <p:ext uri="{BB962C8B-B14F-4D97-AF65-F5344CB8AC3E}">
        <p14:creationId xmlns:p14="http://schemas.microsoft.com/office/powerpoint/2010/main" val="25652739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 - p(4)) ./ (1 + (x/p(3)).^p(2)))+p(4);</a:t>
            </a:r>
          </a:p>
        </p:txBody>
      </p:sp>
      <p:sp>
        <p:nvSpPr>
          <p:cNvPr id="4" name="Slide Number Placeholder 3"/>
          <p:cNvSpPr>
            <a:spLocks noGrp="1"/>
          </p:cNvSpPr>
          <p:nvPr>
            <p:ph type="sldNum" sz="quarter" idx="10"/>
          </p:nvPr>
        </p:nvSpPr>
        <p:spPr/>
        <p:txBody>
          <a:bodyPr/>
          <a:lstStyle/>
          <a:p>
            <a:fld id="{7C4747EA-DED6-BE48-8605-953A5F92C501}" type="slidenum">
              <a:rPr lang="en-US" smtClean="0"/>
              <a:t>110</a:t>
            </a:fld>
            <a:endParaRPr lang="en-US" dirty="0"/>
          </a:p>
        </p:txBody>
      </p:sp>
    </p:spTree>
    <p:extLst>
      <p:ext uri="{BB962C8B-B14F-4D97-AF65-F5344CB8AC3E}">
        <p14:creationId xmlns:p14="http://schemas.microsoft.com/office/powerpoint/2010/main" val="11518656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112</a:t>
            </a:fld>
            <a:endParaRPr lang="en-US" dirty="0"/>
          </a:p>
        </p:txBody>
      </p:sp>
    </p:spTree>
    <p:extLst>
      <p:ext uri="{BB962C8B-B14F-4D97-AF65-F5344CB8AC3E}">
        <p14:creationId xmlns:p14="http://schemas.microsoft.com/office/powerpoint/2010/main" val="16193084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Light" charset="0"/>
                <a:ea typeface="Avenir Light" charset="0"/>
                <a:cs typeface="Avenir Light" charset="0"/>
              </a:rPr>
              <a:t>One of the major goals of my thesis</a:t>
            </a:r>
            <a:r>
              <a:rPr lang="en-US" sz="1200" baseline="0" dirty="0">
                <a:latin typeface="Avenir Light" charset="0"/>
                <a:ea typeface="Avenir Light" charset="0"/>
                <a:cs typeface="Avenir Light" charset="0"/>
              </a:rPr>
              <a:t> </a:t>
            </a:r>
            <a:r>
              <a:rPr lang="en-US" sz="1200" dirty="0">
                <a:latin typeface="Avenir Light" charset="0"/>
                <a:ea typeface="Avenir Light" charset="0"/>
                <a:cs typeface="Avenir Light" charset="0"/>
              </a:rPr>
              <a:t>project: to infer regulatory networks from single-cell</a:t>
            </a:r>
            <a:r>
              <a:rPr lang="en-US" sz="1200" baseline="0" dirty="0">
                <a:latin typeface="Avenir Light" charset="0"/>
                <a:ea typeface="Avenir Light" charset="0"/>
                <a:cs typeface="Avenir Light" charset="0"/>
              </a:rPr>
              <a:t> RNA-</a:t>
            </a:r>
            <a:r>
              <a:rPr lang="en-US" sz="1200" baseline="0" dirty="0" err="1">
                <a:latin typeface="Avenir Light" charset="0"/>
                <a:ea typeface="Avenir Light" charset="0"/>
                <a:cs typeface="Avenir Light" charset="0"/>
              </a:rPr>
              <a:t>seq</a:t>
            </a:r>
            <a:r>
              <a:rPr lang="en-US" sz="1200" baseline="0" dirty="0">
                <a:latin typeface="Avenir Light" charset="0"/>
                <a:ea typeface="Avenir Light" charset="0"/>
                <a:cs typeface="Avenir Light" charset="0"/>
              </a:rPr>
              <a:t> data</a:t>
            </a:r>
            <a:endParaRPr lang="en-US" sz="1200" dirty="0">
              <a:latin typeface="Avenir Light" charset="0"/>
              <a:ea typeface="Avenir Light" charset="0"/>
              <a:cs typeface="Avenir Ligh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put this into biological context</a:t>
            </a:r>
            <a:r>
              <a:rPr lang="mr-IN" dirty="0"/>
              <a:t>…</a:t>
            </a:r>
            <a:r>
              <a:rPr lang="en-US" dirty="0"/>
              <a:t>I</a:t>
            </a:r>
            <a:r>
              <a:rPr lang="en-US" baseline="0" dirty="0"/>
              <a:t> have been working on </a:t>
            </a:r>
            <a:endParaRPr lang="en-US" dirty="0"/>
          </a:p>
        </p:txBody>
      </p:sp>
      <p:sp>
        <p:nvSpPr>
          <p:cNvPr id="4" name="Slide Number Placeholder 3"/>
          <p:cNvSpPr>
            <a:spLocks noGrp="1"/>
          </p:cNvSpPr>
          <p:nvPr>
            <p:ph type="sldNum" sz="quarter" idx="10"/>
          </p:nvPr>
        </p:nvSpPr>
        <p:spPr/>
        <p:txBody>
          <a:bodyPr/>
          <a:lstStyle/>
          <a:p>
            <a:fld id="{54DACBEE-650B-5141-BC0A-1AA8436F6069}" type="slidenum">
              <a:rPr lang="en-US" smtClean="0"/>
              <a:t>114</a:t>
            </a:fld>
            <a:endParaRPr lang="en-US"/>
          </a:p>
        </p:txBody>
      </p:sp>
    </p:spTree>
    <p:extLst>
      <p:ext uri="{BB962C8B-B14F-4D97-AF65-F5344CB8AC3E}">
        <p14:creationId xmlns:p14="http://schemas.microsoft.com/office/powerpoint/2010/main" val="16479268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density estimate is intended to smooth and fill in gaps in the data distribution and therefore requires a finer scale of resolution.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mutual information can be computed at a coarser scale to find clear and strong relationships, </a:t>
            </a:r>
            <a:r>
              <a:rPr lang="en-US" sz="1200" kern="1200" dirty="0">
                <a:solidFill>
                  <a:schemeClr val="tx1"/>
                </a:solidFill>
                <a:effectLst/>
                <a:latin typeface="+mn-lt"/>
                <a:ea typeface="+mn-ea"/>
                <a:cs typeface="+mn-cs"/>
              </a:rPr>
              <a:t>reduces</a:t>
            </a:r>
            <a:r>
              <a:rPr lang="en-US" sz="1200" kern="1200" baseline="0" dirty="0">
                <a:solidFill>
                  <a:schemeClr val="tx1"/>
                </a:solidFill>
                <a:effectLst/>
                <a:latin typeface="+mn-lt"/>
                <a:ea typeface="+mn-ea"/>
                <a:cs typeface="+mn-cs"/>
              </a:rPr>
              <a:t> noise.</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on the order of 20 partitions in both the X and the Y directions) </a:t>
            </a:r>
            <a:r>
              <a:rPr lang="en-US" sz="1200" b="1" kern="1200" dirty="0">
                <a:solidFill>
                  <a:schemeClr val="tx1"/>
                </a:solidFill>
                <a:effectLst/>
                <a:latin typeface="+mn-lt"/>
                <a:ea typeface="+mn-ea"/>
                <a:cs typeface="+mn-cs"/>
              </a:rPr>
              <a:t>and accumulate the density estimates for each grid point in the partition to obtain the coarser joint density distribution on which to compute entropy </a:t>
            </a:r>
            <a:endParaRPr lang="en-US" b="1" dirty="0"/>
          </a:p>
        </p:txBody>
      </p:sp>
      <p:sp>
        <p:nvSpPr>
          <p:cNvPr id="4" name="Slide Number Placeholder 3"/>
          <p:cNvSpPr>
            <a:spLocks noGrp="1"/>
          </p:cNvSpPr>
          <p:nvPr>
            <p:ph type="sldNum" sz="quarter" idx="10"/>
          </p:nvPr>
        </p:nvSpPr>
        <p:spPr/>
        <p:txBody>
          <a:bodyPr/>
          <a:lstStyle/>
          <a:p>
            <a:fld id="{54DACBEE-650B-5141-BC0A-1AA8436F6069}" type="slidenum">
              <a:rPr lang="en-US" smtClean="0"/>
              <a:t>115</a:t>
            </a:fld>
            <a:endParaRPr lang="en-US"/>
          </a:p>
        </p:txBody>
      </p:sp>
    </p:spTree>
    <p:extLst>
      <p:ext uri="{BB962C8B-B14F-4D97-AF65-F5344CB8AC3E}">
        <p14:creationId xmlns:p14="http://schemas.microsoft.com/office/powerpoint/2010/main" val="2281730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116</a:t>
            </a:fld>
            <a:endParaRPr lang="en-US"/>
          </a:p>
        </p:txBody>
      </p:sp>
    </p:spTree>
    <p:extLst>
      <p:ext uri="{BB962C8B-B14F-4D97-AF65-F5344CB8AC3E}">
        <p14:creationId xmlns:p14="http://schemas.microsoft.com/office/powerpoint/2010/main" val="1371464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7</a:t>
            </a:fld>
            <a:endParaRPr lang="en-US"/>
          </a:p>
        </p:txBody>
      </p:sp>
    </p:spTree>
    <p:extLst>
      <p:ext uri="{BB962C8B-B14F-4D97-AF65-F5344CB8AC3E}">
        <p14:creationId xmlns:p14="http://schemas.microsoft.com/office/powerpoint/2010/main" val="424960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8</a:t>
            </a:fld>
            <a:endParaRPr lang="en-US"/>
          </a:p>
        </p:txBody>
      </p:sp>
    </p:spTree>
    <p:extLst>
      <p:ext uri="{BB962C8B-B14F-4D97-AF65-F5344CB8AC3E}">
        <p14:creationId xmlns:p14="http://schemas.microsoft.com/office/powerpoint/2010/main" val="3345499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19bb3a94_2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19bb3a9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249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4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charset="0"/>
              <a:buChar char="•"/>
              <a:defRPr sz="2400"/>
            </a:lvl1pPr>
            <a:lvl2pPr marL="535781" indent="-342900">
              <a:buFont typeface="Arial" charset="0"/>
              <a:buChar char="•"/>
              <a:defRPr/>
            </a:lvl2pPr>
            <a:lvl3pPr marL="671513" indent="-285750">
              <a:buFont typeface="Arial" charset="0"/>
              <a:buChar char="•"/>
              <a:defRPr/>
            </a:lvl3pPr>
            <a:lvl4pPr marL="864394" indent="-285750">
              <a:buFont typeface="Arial" charset="0"/>
              <a:buChar char="•"/>
              <a:defRPr/>
            </a:lvl4pPr>
            <a:lvl5pPr marL="1057275" indent="-28575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5"/>
            <a:ext cx="7886700" cy="2852737"/>
          </a:xfrm>
        </p:spPr>
        <p:txBody>
          <a:bodyPr anchor="b">
            <a:normAutofit/>
          </a:bodyPr>
          <a:lstStyle>
            <a:lvl1pPr>
              <a:defRPr sz="3300"/>
            </a:lvl1pPr>
          </a:lstStyle>
          <a:p>
            <a:r>
              <a:rPr lang="en-US"/>
              <a:t>Click to edit Master title style</a:t>
            </a:r>
            <a:endParaRPr lang="en-US" dirty="0"/>
          </a:p>
        </p:txBody>
      </p:sp>
      <p:sp>
        <p:nvSpPr>
          <p:cNvPr id="3" name="Text Placeholder 2"/>
          <p:cNvSpPr>
            <a:spLocks noGrp="1"/>
          </p:cNvSpPr>
          <p:nvPr>
            <p:ph type="body" idx="1"/>
          </p:nvPr>
        </p:nvSpPr>
        <p:spPr>
          <a:xfrm>
            <a:off x="623888" y="4589470"/>
            <a:ext cx="7886700" cy="1500187"/>
          </a:xfrm>
        </p:spPr>
        <p:txBody>
          <a:bodyPr>
            <a:normAutofit/>
          </a:bodyPr>
          <a:lstStyle>
            <a:lvl1pPr marL="0" indent="0">
              <a:buNone/>
              <a:defRPr sz="1800">
                <a:solidFill>
                  <a:schemeClr val="tx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D3ECB7-9733-094E-AC53-5E70383787E3}"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3ECB7-9733-094E-AC53-5E70383787E3}" type="datetimeFigureOut">
              <a:rPr lang="en-US" smtClean="0"/>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3ECB7-9733-094E-AC53-5E70383787E3}" type="datetimeFigureOut">
              <a:rPr lang="en-US" smtClean="0"/>
              <a:t>5/26/20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3ECB7-9733-094E-AC53-5E70383787E3}" type="datetimeFigureOut">
              <a:rPr lang="en-US" smtClean="0"/>
              <a:t>5/26/20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ECB7-9733-094E-AC53-5E70383787E3}" type="datetimeFigureOut">
              <a:rPr lang="en-US" smtClean="0"/>
              <a:t>5/26/20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Content Placeholder 2"/>
          <p:cNvSpPr>
            <a:spLocks noGrp="1"/>
          </p:cNvSpPr>
          <p:nvPr>
            <p:ph idx="1"/>
          </p:nvPr>
        </p:nvSpPr>
        <p:spPr>
          <a:xfrm>
            <a:off x="3887391" y="987432"/>
            <a:ext cx="4629150" cy="4873625"/>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32"/>
            <a:ext cx="4629150" cy="4873625"/>
          </a:xfrm>
        </p:spPr>
        <p:txBody>
          <a:bodyPr anchor="t"/>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DDD3ECB7-9733-094E-AC53-5E70383787E3}" type="datetimeFigureOut">
              <a:rPr lang="en-US" smtClean="0"/>
              <a:t>5/26/20</a:t>
            </a:fld>
            <a:endParaRPr lang="en-US"/>
          </a:p>
        </p:txBody>
      </p:sp>
      <p:sp>
        <p:nvSpPr>
          <p:cNvPr id="5" name="Footer Placeholder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64FB4612-8F56-C746-B2D5-D27D39041C7D}" type="slidenum">
              <a:rPr lang="en-US" smtClean="0"/>
              <a:pPr/>
              <a:t>‹#›</a:t>
            </a:fld>
            <a:endParaRPr lang="en-US"/>
          </a:p>
        </p:txBody>
      </p:sp>
    </p:spTree>
    <p:extLst>
      <p:ext uri="{BB962C8B-B14F-4D97-AF65-F5344CB8AC3E}">
        <p14:creationId xmlns:p14="http://schemas.microsoft.com/office/powerpoint/2010/main" val="1750291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385763" rtl="0" eaLnBrk="1" latinLnBrk="0" hangingPunct="1">
        <a:lnSpc>
          <a:spcPct val="90000"/>
        </a:lnSpc>
        <a:spcBef>
          <a:spcPts val="422"/>
        </a:spcBef>
        <a:buFont typeface="Arial"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35781" indent="-342900" algn="l" defTabSz="385763" rtl="0" eaLnBrk="1" latinLnBrk="0" hangingPunct="1">
        <a:lnSpc>
          <a:spcPct val="90000"/>
        </a:lnSpc>
        <a:spcBef>
          <a:spcPts val="211"/>
        </a:spcBef>
        <a:buFont typeface="Arial"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71513" indent="-285750" algn="l" defTabSz="385763" rtl="0" eaLnBrk="1" latinLnBrk="0" hangingPunct="1">
        <a:lnSpc>
          <a:spcPct val="90000"/>
        </a:lnSpc>
        <a:spcBef>
          <a:spcPts val="211"/>
        </a:spcBef>
        <a:buFont typeface="Arial"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64394"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57275"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92.jpg"/><Relationship Id="rId3" Type="http://schemas.openxmlformats.org/officeDocument/2006/relationships/image" Target="../media/image100.tif"/><Relationship Id="rId7" Type="http://schemas.openxmlformats.org/officeDocument/2006/relationships/image" Target="../media/image104.png"/><Relationship Id="rId2" Type="http://schemas.openxmlformats.org/officeDocument/2006/relationships/image" Target="../media/image99.tif"/><Relationship Id="rId1" Type="http://schemas.openxmlformats.org/officeDocument/2006/relationships/slideLayout" Target="../slideLayouts/slideLayout2.xml"/><Relationship Id="rId6" Type="http://schemas.openxmlformats.org/officeDocument/2006/relationships/image" Target="../media/image103.tif"/><Relationship Id="rId5" Type="http://schemas.openxmlformats.org/officeDocument/2006/relationships/image" Target="../media/image102.tif"/><Relationship Id="rId4" Type="http://schemas.openxmlformats.org/officeDocument/2006/relationships/image" Target="../media/image101.tif"/></Relationships>
</file>

<file path=ppt/slides/_rels/slide106.xml.rels><?xml version="1.0" encoding="UTF-8" standalone="yes"?>
<Relationships xmlns="http://schemas.openxmlformats.org/package/2006/relationships"><Relationship Id="rId3" Type="http://schemas.openxmlformats.org/officeDocument/2006/relationships/image" Target="../media/image105.tif"/><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6.emf"/></Relationships>
</file>

<file path=ppt/slides/_rels/slide10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2.jpg"/><Relationship Id="rId4" Type="http://schemas.openxmlformats.org/officeDocument/2006/relationships/image" Target="../media/image104.png"/></Relationships>
</file>

<file path=ppt/slides/_rels/slide10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7.emf"/><Relationship Id="rId7" Type="http://schemas.openxmlformats.org/officeDocument/2006/relationships/image" Target="../media/image111.ti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92.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112.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5.bin"/><Relationship Id="rId5" Type="http://schemas.openxmlformats.org/officeDocument/2006/relationships/image" Target="../media/image92.jpg"/><Relationship Id="rId4" Type="http://schemas.openxmlformats.org/officeDocument/2006/relationships/image" Target="../media/image113.tif"/></Relationships>
</file>

<file path=ppt/slides/_rels/slide11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11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18.emf"/></Relationships>
</file>

<file path=ppt/slides/_rels/slide115.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1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scikit-learn.org/stable/auto_examples/cluster/plot_kmeans_assumption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scikit-learn.org/stable/auto_examples/cluster/plot_kmeans_assumption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nature.com/articles/s41598-019-41695-z" TargetMode="External"/><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0.png"/><Relationship Id="rId7" Type="http://schemas.openxmlformats.org/officeDocument/2006/relationships/image" Target="../media/image66.sv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149.png"/><Relationship Id="rId5" Type="http://schemas.openxmlformats.org/officeDocument/2006/relationships/image" Target="../media/image100.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7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7.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emf"/></Relationships>
</file>

<file path=ppt/slides/_rels/slide9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92.jpg"/><Relationship Id="rId4" Type="http://schemas.openxmlformats.org/officeDocument/2006/relationships/image" Target="../media/image89.emf"/></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extLst>
      <p:ext uri="{BB962C8B-B14F-4D97-AF65-F5344CB8AC3E}">
        <p14:creationId xmlns:p14="http://schemas.microsoft.com/office/powerpoint/2010/main" val="51798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3311600" y="1734013"/>
            <a:ext cx="4781549" cy="4839140"/>
          </a:xfrm>
          <a:prstGeom prst="rect">
            <a:avLst/>
          </a:prstGeom>
          <a:noFill/>
          <a:ln>
            <a:noFill/>
          </a:ln>
        </p:spPr>
      </p:pic>
      <p:sp>
        <p:nvSpPr>
          <p:cNvPr id="120" name="Google Shape;120;p21"/>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21" name="Google Shape;121;p21"/>
          <p:cNvSpPr txBox="1"/>
          <p:nvPr/>
        </p:nvSpPr>
        <p:spPr>
          <a:xfrm>
            <a:off x="744075" y="2240325"/>
            <a:ext cx="2567400" cy="3697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a:t>Random initialization</a:t>
            </a:r>
            <a:br>
              <a:rPr lang="en" sz="2400"/>
            </a:br>
            <a:r>
              <a:rPr lang="en" sz="2400"/>
              <a:t>  </a:t>
            </a:r>
            <a:br>
              <a:rPr lang="en" sz="2400"/>
            </a:br>
            <a:br>
              <a:rPr lang="en" sz="2400"/>
            </a:br>
            <a:br>
              <a:rPr lang="en" sz="2400"/>
            </a:br>
            <a:endParaRPr sz="2400"/>
          </a:p>
          <a:p>
            <a:pPr marL="457200" lvl="0" indent="-381000" algn="l" rtl="0">
              <a:spcBef>
                <a:spcPts val="0"/>
              </a:spcBef>
              <a:spcAft>
                <a:spcPts val="0"/>
              </a:spcAft>
              <a:buSzPts val="2400"/>
              <a:buAutoNum type="arabicPeriod"/>
            </a:pPr>
            <a:r>
              <a:rPr lang="en" sz="2400"/>
              <a:t>Assign points to nearest centroid</a:t>
            </a:r>
            <a:endParaRPr sz="2400"/>
          </a:p>
        </p:txBody>
      </p:sp>
      <p:sp>
        <p:nvSpPr>
          <p:cNvPr id="122" name="Google Shape;122;p21"/>
          <p:cNvSpPr txBox="1"/>
          <p:nvPr/>
        </p:nvSpPr>
        <p:spPr>
          <a:xfrm>
            <a:off x="4959400" y="1825575"/>
            <a:ext cx="16974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centroid</a:t>
            </a:r>
            <a:endParaRPr sz="1800"/>
          </a:p>
        </p:txBody>
      </p:sp>
      <p:cxnSp>
        <p:nvCxnSpPr>
          <p:cNvPr id="123" name="Google Shape;123;p21"/>
          <p:cNvCxnSpPr/>
          <p:nvPr/>
        </p:nvCxnSpPr>
        <p:spPr>
          <a:xfrm flipH="1">
            <a:off x="4777000" y="2096025"/>
            <a:ext cx="182400" cy="182700"/>
          </a:xfrm>
          <a:prstGeom prst="straightConnector1">
            <a:avLst/>
          </a:prstGeom>
          <a:noFill/>
          <a:ln w="9525" cap="flat" cmpd="sng">
            <a:solidFill>
              <a:schemeClr val="dk2"/>
            </a:solidFill>
            <a:prstDash val="solid"/>
            <a:round/>
            <a:headEnd type="none" w="med" len="med"/>
            <a:tailEnd type="triangle" w="med" len="med"/>
          </a:ln>
        </p:spPr>
      </p:cxnSp>
      <p:pic>
        <p:nvPicPr>
          <p:cNvPr id="124" name="Google Shape;124;p21"/>
          <p:cNvPicPr preferRelativeResize="0"/>
          <p:nvPr/>
        </p:nvPicPr>
        <p:blipFill rotWithShape="1">
          <a:blip r:embed="rId4">
            <a:alphaModFix/>
          </a:blip>
          <a:srcRect l="72344" t="32651" r="13597" b="24838"/>
          <a:stretch/>
        </p:blipFill>
        <p:spPr>
          <a:xfrm>
            <a:off x="5137775" y="2172225"/>
            <a:ext cx="565800" cy="562750"/>
          </a:xfrm>
          <a:prstGeom prst="rect">
            <a:avLst/>
          </a:prstGeom>
          <a:noFill/>
          <a:ln>
            <a:noFill/>
          </a:ln>
        </p:spPr>
      </p:pic>
    </p:spTree>
    <p:extLst>
      <p:ext uri="{BB962C8B-B14F-4D97-AF65-F5344CB8AC3E}">
        <p14:creationId xmlns:p14="http://schemas.microsoft.com/office/powerpoint/2010/main" val="3532751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l"/>
            <a:r>
              <a:rPr lang="en-US" dirty="0"/>
              <a:t>Trends with High and Low MI</a:t>
            </a:r>
          </a:p>
        </p:txBody>
      </p:sp>
      <p:sp>
        <p:nvSpPr>
          <p:cNvPr id="4" name="Rectangle 3"/>
          <p:cNvSpPr/>
          <p:nvPr/>
        </p:nvSpPr>
        <p:spPr>
          <a:xfrm>
            <a:off x="663077"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63077" y="3255978"/>
            <a:ext cx="145667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267886"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flipH="1" flipV="1">
            <a:off x="3246096" y="3081789"/>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16200000" flipH="1">
            <a:off x="34202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flipH="1" flipV="1">
            <a:off x="35726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25086" y="3059999"/>
            <a:ext cx="202123"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flipH="1" flipV="1">
            <a:off x="3905419" y="3081788"/>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40796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flipV="1">
            <a:off x="42320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384409" y="3059998"/>
            <a:ext cx="354523"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15477" y="4907966"/>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15476" y="6043008"/>
            <a:ext cx="426517"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311913" y="2915478"/>
            <a:ext cx="876149" cy="369332"/>
          </a:xfrm>
          <a:prstGeom prst="rect">
            <a:avLst/>
          </a:prstGeom>
          <a:noFill/>
          <a:ln>
            <a:solidFill>
              <a:srgbClr val="FF0000"/>
            </a:solidFill>
          </a:ln>
        </p:spPr>
        <p:txBody>
          <a:bodyPr wrap="none" rtlCol="0">
            <a:spAutoFit/>
          </a:bodyPr>
          <a:lstStyle/>
          <a:p>
            <a:r>
              <a:rPr lang="en-US" dirty="0"/>
              <a:t>Low MI</a:t>
            </a:r>
          </a:p>
        </p:txBody>
      </p:sp>
      <p:sp>
        <p:nvSpPr>
          <p:cNvPr id="18" name="TextBox 17"/>
          <p:cNvSpPr txBox="1"/>
          <p:nvPr/>
        </p:nvSpPr>
        <p:spPr>
          <a:xfrm>
            <a:off x="5311913" y="5078124"/>
            <a:ext cx="919092" cy="369332"/>
          </a:xfrm>
          <a:prstGeom prst="rect">
            <a:avLst/>
          </a:prstGeom>
          <a:noFill/>
          <a:ln>
            <a:solidFill>
              <a:srgbClr val="FF0000"/>
            </a:solidFill>
          </a:ln>
        </p:spPr>
        <p:txBody>
          <a:bodyPr wrap="none" rtlCol="0">
            <a:spAutoFit/>
          </a:bodyPr>
          <a:lstStyle/>
          <a:p>
            <a:r>
              <a:rPr lang="en-US" dirty="0"/>
              <a:t>High MI</a:t>
            </a:r>
          </a:p>
        </p:txBody>
      </p:sp>
      <p:cxnSp>
        <p:nvCxnSpPr>
          <p:cNvPr id="21" name="Straight Connector 20"/>
          <p:cNvCxnSpPr/>
          <p:nvPr/>
        </p:nvCxnSpPr>
        <p:spPr>
          <a:xfrm rot="5400000" flipH="1" flipV="1">
            <a:off x="1157475" y="5530386"/>
            <a:ext cx="595552" cy="4265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68512" y="5445868"/>
            <a:ext cx="603635" cy="1588"/>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267886" y="4953670"/>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3420286" y="6090300"/>
            <a:ext cx="274116" cy="1557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3609884" y="5576090"/>
            <a:ext cx="595552" cy="426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120921" y="4953670"/>
            <a:ext cx="603635" cy="5379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2740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a:t>
            </a:r>
          </a:p>
        </p:txBody>
      </p:sp>
      <p:sp>
        <p:nvSpPr>
          <p:cNvPr id="3" name="Content Placeholder 2"/>
          <p:cNvSpPr>
            <a:spLocks noGrp="1"/>
          </p:cNvSpPr>
          <p:nvPr>
            <p:ph idx="1"/>
          </p:nvPr>
        </p:nvSpPr>
        <p:spPr/>
        <p:txBody>
          <a:bodyPr/>
          <a:lstStyle/>
          <a:p>
            <a:r>
              <a:rPr lang="en-US" dirty="0"/>
              <a:t>Compares joint to marginal distributions</a:t>
            </a:r>
          </a:p>
          <a:p>
            <a:endParaRPr lang="en-US" dirty="0"/>
          </a:p>
          <a:p>
            <a:endParaRPr lang="en-US" dirty="0"/>
          </a:p>
          <a:p>
            <a:r>
              <a:rPr lang="en-US" dirty="0"/>
              <a:t>What is the difference in entropy between joint and product of </a:t>
            </a:r>
            <a:r>
              <a:rPr lang="en-US" dirty="0" err="1"/>
              <a:t>marginals</a:t>
            </a:r>
            <a:r>
              <a:rPr lang="en-US" dirty="0"/>
              <a:t> ?</a:t>
            </a:r>
          </a:p>
        </p:txBody>
      </p:sp>
      <p:pic>
        <p:nvPicPr>
          <p:cNvPr id="5" name="Picture 4"/>
          <p:cNvPicPr>
            <a:picLocks noChangeAspect="1"/>
          </p:cNvPicPr>
          <p:nvPr/>
        </p:nvPicPr>
        <p:blipFill>
          <a:blip r:embed="rId2"/>
          <a:stretch>
            <a:fillRect/>
          </a:stretch>
        </p:blipFill>
        <p:spPr>
          <a:xfrm>
            <a:off x="1429433" y="2211952"/>
            <a:ext cx="4203700" cy="876300"/>
          </a:xfrm>
          <a:prstGeom prst="rect">
            <a:avLst/>
          </a:prstGeom>
        </p:spPr>
      </p:pic>
    </p:spTree>
    <p:extLst>
      <p:ext uri="{BB962C8B-B14F-4D97-AF65-F5344CB8AC3E}">
        <p14:creationId xmlns:p14="http://schemas.microsoft.com/office/powerpoint/2010/main" val="23723096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Mutual Information</a:t>
            </a:r>
          </a:p>
        </p:txBody>
      </p:sp>
      <p:sp>
        <p:nvSpPr>
          <p:cNvPr id="3" name="Content Placeholder 2"/>
          <p:cNvSpPr>
            <a:spLocks noGrp="1"/>
          </p:cNvSpPr>
          <p:nvPr>
            <p:ph idx="1"/>
          </p:nvPr>
        </p:nvSpPr>
        <p:spPr/>
        <p:txBody>
          <a:bodyPr/>
          <a:lstStyle/>
          <a:p>
            <a:r>
              <a:rPr lang="en-US" dirty="0"/>
              <a:t>I(X;Y)&gt;=0</a:t>
            </a:r>
          </a:p>
          <a:p>
            <a:r>
              <a:rPr lang="en-US" dirty="0"/>
              <a:t>Data processing inequality: </a:t>
            </a:r>
          </a:p>
          <a:p>
            <a:endParaRPr lang="en-US" dirty="0"/>
          </a:p>
          <a:p>
            <a:endParaRPr lang="en-US" dirty="0"/>
          </a:p>
          <a:p>
            <a:r>
              <a:rPr lang="en-US" dirty="0"/>
              <a:t>I(X;Z)&lt;=I(Y;Z)</a:t>
            </a:r>
          </a:p>
          <a:p>
            <a:r>
              <a:rPr lang="en-US" dirty="0"/>
              <a:t>Conditioning on a third variable can increase or decrease MI between two variables</a:t>
            </a:r>
          </a:p>
          <a:p>
            <a:pPr lvl="1"/>
            <a:r>
              <a:rPr lang="en-US"/>
              <a:t>Why?</a:t>
            </a:r>
            <a:endParaRPr lang="en-US" dirty="0"/>
          </a:p>
        </p:txBody>
      </p:sp>
      <p:pic>
        <p:nvPicPr>
          <p:cNvPr id="4" name="Picture 3"/>
          <p:cNvPicPr>
            <a:picLocks noChangeAspect="1"/>
          </p:cNvPicPr>
          <p:nvPr/>
        </p:nvPicPr>
        <p:blipFill>
          <a:blip r:embed="rId2"/>
          <a:stretch>
            <a:fillRect/>
          </a:stretch>
        </p:blipFill>
        <p:spPr>
          <a:xfrm>
            <a:off x="2247900" y="3098800"/>
            <a:ext cx="4635500" cy="647700"/>
          </a:xfrm>
          <a:prstGeom prst="rect">
            <a:avLst/>
          </a:prstGeom>
        </p:spPr>
      </p:pic>
    </p:spTree>
    <p:extLst>
      <p:ext uri="{BB962C8B-B14F-4D97-AF65-F5344CB8AC3E}">
        <p14:creationId xmlns:p14="http://schemas.microsoft.com/office/powerpoint/2010/main" val="21602607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pCD3z_pSLP76_scatter.eps"/>
          <p:cNvPicPr>
            <a:picLocks noChangeAspect="1"/>
          </p:cNvPicPr>
          <p:nvPr/>
        </p:nvPicPr>
        <p:blipFill>
          <a:blip r:embed="rId3"/>
          <a:stretch>
            <a:fillRect/>
          </a:stretch>
        </p:blipFill>
        <p:spPr>
          <a:xfrm>
            <a:off x="2236579" y="1459787"/>
            <a:ext cx="5165508" cy="3881062"/>
          </a:xfrm>
          <a:prstGeom prst="rect">
            <a:avLst/>
          </a:prstGeom>
        </p:spPr>
      </p:pic>
      <p:sp>
        <p:nvSpPr>
          <p:cNvPr id="7" name="TextBox 6"/>
          <p:cNvSpPr txBox="1"/>
          <p:nvPr/>
        </p:nvSpPr>
        <p:spPr>
          <a:xfrm rot="16200000">
            <a:off x="2137844" y="4172042"/>
            <a:ext cx="862285" cy="369332"/>
          </a:xfrm>
          <a:prstGeom prst="rect">
            <a:avLst/>
          </a:prstGeom>
          <a:noFill/>
        </p:spPr>
        <p:txBody>
          <a:bodyPr wrap="none" rtlCol="0">
            <a:spAutoFit/>
          </a:bodyPr>
          <a:lstStyle/>
          <a:p>
            <a:r>
              <a:rPr lang="en-US" dirty="0">
                <a:solidFill>
                  <a:prstClr val="black"/>
                </a:solidFill>
                <a:cs typeface="Plantagenet Cherokee"/>
              </a:rPr>
              <a:t>pSLP76</a:t>
            </a:r>
          </a:p>
        </p:txBody>
      </p:sp>
      <p:sp>
        <p:nvSpPr>
          <p:cNvPr id="6" name="TextBox 5"/>
          <p:cNvSpPr txBox="1"/>
          <p:nvPr/>
        </p:nvSpPr>
        <p:spPr>
          <a:xfrm>
            <a:off x="2942291" y="5110059"/>
            <a:ext cx="779217" cy="369332"/>
          </a:xfrm>
          <a:prstGeom prst="rect">
            <a:avLst/>
          </a:prstGeom>
          <a:noFill/>
        </p:spPr>
        <p:txBody>
          <a:bodyPr wrap="none" rtlCol="0">
            <a:spAutoFit/>
          </a:bodyPr>
          <a:lstStyle/>
          <a:p>
            <a:r>
              <a:rPr lang="en-US" dirty="0">
                <a:solidFill>
                  <a:prstClr val="black"/>
                </a:solidFill>
                <a:cs typeface="Plantagenet Cherokee"/>
              </a:rPr>
              <a:t>pCD3z</a:t>
            </a:r>
          </a:p>
        </p:txBody>
      </p:sp>
      <p:sp>
        <p:nvSpPr>
          <p:cNvPr id="21" name="Title 1"/>
          <p:cNvSpPr txBox="1">
            <a:spLocks/>
          </p:cNvSpPr>
          <p:nvPr/>
        </p:nvSpPr>
        <p:spPr>
          <a:xfrm>
            <a:off x="-33138"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Data distribution</a:t>
            </a:r>
            <a:endParaRPr lang="en-US" dirty="0">
              <a:latin typeface="+mn-lt"/>
            </a:endParaRPr>
          </a:p>
        </p:txBody>
      </p:sp>
      <p:sp>
        <p:nvSpPr>
          <p:cNvPr id="8" name="Slide Number Placeholder 7"/>
          <p:cNvSpPr>
            <a:spLocks noGrp="1"/>
          </p:cNvSpPr>
          <p:nvPr>
            <p:ph type="sldNum" sz="quarter" idx="12"/>
          </p:nvPr>
        </p:nvSpPr>
        <p:spPr/>
        <p:txBody>
          <a:bodyPr/>
          <a:lstStyle/>
          <a:p>
            <a:fld id="{9349540F-9D07-134F-A0E3-DBC5CF321767}" type="slidenum">
              <a:rPr lang="en-US" smtClean="0"/>
              <a:t>103</a:t>
            </a:fld>
            <a:endParaRPr lang="en-US" dirty="0"/>
          </a:p>
        </p:txBody>
      </p:sp>
      <p:cxnSp>
        <p:nvCxnSpPr>
          <p:cNvPr id="14" name="Straight Arrow Connector 13"/>
          <p:cNvCxnSpPr/>
          <p:nvPr/>
        </p:nvCxnSpPr>
        <p:spPr>
          <a:xfrm flipH="1" flipV="1">
            <a:off x="5463844" y="4365118"/>
            <a:ext cx="905557" cy="975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369401" y="5156183"/>
            <a:ext cx="1902384" cy="369332"/>
          </a:xfrm>
          <a:prstGeom prst="rect">
            <a:avLst/>
          </a:prstGeom>
          <a:noFill/>
        </p:spPr>
        <p:txBody>
          <a:bodyPr wrap="none" rtlCol="0">
            <a:spAutoFit/>
          </a:bodyPr>
          <a:lstStyle/>
          <a:p>
            <a:r>
              <a:rPr lang="en-US" dirty="0"/>
              <a:t>Each point is a cell </a:t>
            </a:r>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3" name="Oval 22"/>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Oval 23"/>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5"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sp>
        <p:nvSpPr>
          <p:cNvPr id="18" name="TextBox 17"/>
          <p:cNvSpPr txBox="1"/>
          <p:nvPr/>
        </p:nvSpPr>
        <p:spPr>
          <a:xfrm>
            <a:off x="154685" y="5956240"/>
            <a:ext cx="6690353" cy="400110"/>
          </a:xfrm>
          <a:prstGeom prst="rect">
            <a:avLst/>
          </a:prstGeom>
          <a:noFill/>
        </p:spPr>
        <p:txBody>
          <a:bodyPr wrap="none" rtlCol="0">
            <a:spAutoFit/>
          </a:bodyPr>
          <a:lstStyle/>
          <a:p>
            <a:r>
              <a:rPr lang="en-US" sz="2000" dirty="0"/>
              <a:t>Units of measurement: log-scale transformed molecule counts </a:t>
            </a:r>
          </a:p>
        </p:txBody>
      </p:sp>
    </p:spTree>
    <p:extLst>
      <p:ext uri="{BB962C8B-B14F-4D97-AF65-F5344CB8AC3E}">
        <p14:creationId xmlns:p14="http://schemas.microsoft.com/office/powerpoint/2010/main" val="2463367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104</a:t>
            </a:fld>
            <a:endParaRPr lang="en-US" dirty="0"/>
          </a:p>
        </p:txBody>
      </p:sp>
      <p:sp>
        <p:nvSpPr>
          <p:cNvPr id="6" name="Title 1"/>
          <p:cNvSpPr txBox="1">
            <a:spLocks/>
          </p:cNvSpPr>
          <p:nvPr/>
        </p:nvSpPr>
        <p:spPr>
          <a:xfrm>
            <a:off x="0" y="3219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Data Density</a:t>
            </a:r>
            <a:endParaRPr lang="en-US" dirty="0">
              <a:latin typeface="+mn-lt"/>
            </a:endParaRPr>
          </a:p>
        </p:txBody>
      </p:sp>
      <p:sp>
        <p:nvSpPr>
          <p:cNvPr id="7" name="TextBox 6"/>
          <p:cNvSpPr txBox="1"/>
          <p:nvPr/>
        </p:nvSpPr>
        <p:spPr>
          <a:xfrm>
            <a:off x="1522026" y="1652494"/>
            <a:ext cx="1645402" cy="369332"/>
          </a:xfrm>
          <a:prstGeom prst="rect">
            <a:avLst/>
          </a:prstGeom>
          <a:noFill/>
          <a:ln>
            <a:solidFill>
              <a:srgbClr val="FF0000"/>
            </a:solidFill>
          </a:ln>
        </p:spPr>
        <p:txBody>
          <a:bodyPr wrap="none" rtlCol="0">
            <a:spAutoFit/>
          </a:bodyPr>
          <a:lstStyle/>
          <a:p>
            <a:r>
              <a:rPr lang="en-US" dirty="0"/>
              <a:t>Pre-Stimulation </a:t>
            </a:r>
          </a:p>
        </p:txBody>
      </p:sp>
      <p:sp>
        <p:nvSpPr>
          <p:cNvPr id="8" name="TextBox 7"/>
          <p:cNvSpPr txBox="1"/>
          <p:nvPr/>
        </p:nvSpPr>
        <p:spPr>
          <a:xfrm>
            <a:off x="4813797" y="1681018"/>
            <a:ext cx="1739403" cy="369332"/>
          </a:xfrm>
          <a:prstGeom prst="rect">
            <a:avLst/>
          </a:prstGeom>
          <a:noFill/>
          <a:ln>
            <a:solidFill>
              <a:srgbClr val="FF0000"/>
            </a:solidFill>
          </a:ln>
        </p:spPr>
        <p:txBody>
          <a:bodyPr wrap="none" rtlCol="0">
            <a:spAutoFit/>
          </a:bodyPr>
          <a:lstStyle/>
          <a:p>
            <a:r>
              <a:rPr lang="en-US" dirty="0"/>
              <a:t>Post-Stimulation </a:t>
            </a:r>
          </a:p>
        </p:txBody>
      </p:sp>
      <p:sp>
        <p:nvSpPr>
          <p:cNvPr id="10" name="TextBox 9"/>
          <p:cNvSpPr txBox="1"/>
          <p:nvPr/>
        </p:nvSpPr>
        <p:spPr>
          <a:xfrm rot="16200000">
            <a:off x="567200" y="4036701"/>
            <a:ext cx="862285" cy="369332"/>
          </a:xfrm>
          <a:prstGeom prst="rect">
            <a:avLst/>
          </a:prstGeom>
          <a:noFill/>
        </p:spPr>
        <p:txBody>
          <a:bodyPr wrap="none" rtlCol="0">
            <a:spAutoFit/>
          </a:bodyPr>
          <a:lstStyle/>
          <a:p>
            <a:r>
              <a:rPr lang="en-US" dirty="0">
                <a:solidFill>
                  <a:prstClr val="black"/>
                </a:solidFill>
                <a:cs typeface="Plantagenet Cherokee"/>
              </a:rPr>
              <a:t>pSLP76</a:t>
            </a:r>
          </a:p>
        </p:txBody>
      </p:sp>
      <p:sp>
        <p:nvSpPr>
          <p:cNvPr id="11" name="TextBox 10"/>
          <p:cNvSpPr txBox="1"/>
          <p:nvPr/>
        </p:nvSpPr>
        <p:spPr>
          <a:xfrm>
            <a:off x="1318826" y="4939270"/>
            <a:ext cx="779217" cy="369332"/>
          </a:xfrm>
          <a:prstGeom prst="rect">
            <a:avLst/>
          </a:prstGeom>
          <a:noFill/>
        </p:spPr>
        <p:txBody>
          <a:bodyPr wrap="none" rtlCol="0">
            <a:spAutoFit/>
          </a:bodyPr>
          <a:lstStyle/>
          <a:p>
            <a:r>
              <a:rPr lang="en-US" dirty="0">
                <a:solidFill>
                  <a:prstClr val="black"/>
                </a:solidFill>
                <a:cs typeface="Plantagenet Cherokee"/>
              </a:rPr>
              <a:t>pCD3z</a:t>
            </a:r>
          </a:p>
        </p:txBody>
      </p:sp>
      <p:sp>
        <p:nvSpPr>
          <p:cNvPr id="13" name="Rectangle 3"/>
          <p:cNvSpPr txBox="1">
            <a:spLocks noChangeArrowheads="1"/>
          </p:cNvSpPr>
          <p:nvPr/>
        </p:nvSpPr>
        <p:spPr>
          <a:xfrm>
            <a:off x="1296298" y="5448401"/>
            <a:ext cx="6025673" cy="523220"/>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ctr">
              <a:buClr>
                <a:srgbClr val="DD8047"/>
              </a:buClr>
              <a:buFont typeface="Wingdings"/>
              <a:buNone/>
            </a:pPr>
            <a:r>
              <a:rPr lang="en-US" sz="2800" dirty="0">
                <a:solidFill>
                  <a:prstClr val="black"/>
                </a:solidFill>
                <a:cs typeface="Plantagenet Cherokee"/>
              </a:rPr>
              <a:t>Highly varied response to stimulus </a:t>
            </a:r>
          </a:p>
        </p:txBody>
      </p:sp>
      <p:pic>
        <p:nvPicPr>
          <p:cNvPr id="2" name="Picture 1"/>
          <p:cNvPicPr>
            <a:picLocks noChangeAspect="1"/>
          </p:cNvPicPr>
          <p:nvPr/>
        </p:nvPicPr>
        <p:blipFill>
          <a:blip r:embed="rId2"/>
          <a:stretch>
            <a:fillRect/>
          </a:stretch>
        </p:blipFill>
        <p:spPr>
          <a:xfrm>
            <a:off x="1183009" y="2269067"/>
            <a:ext cx="6138962" cy="2670203"/>
          </a:xfrm>
          <a:prstGeom prst="rect">
            <a:avLst/>
          </a:prstGeom>
        </p:spPr>
      </p:pic>
      <p:sp>
        <p:nvSpPr>
          <p:cNvPr id="14" name="TextBox 13"/>
          <p:cNvSpPr txBox="1"/>
          <p:nvPr/>
        </p:nvSpPr>
        <p:spPr>
          <a:xfrm>
            <a:off x="4671624" y="4943616"/>
            <a:ext cx="779217" cy="369332"/>
          </a:xfrm>
          <a:prstGeom prst="rect">
            <a:avLst/>
          </a:prstGeom>
          <a:noFill/>
        </p:spPr>
        <p:txBody>
          <a:bodyPr wrap="none" rtlCol="0">
            <a:spAutoFit/>
          </a:bodyPr>
          <a:lstStyle/>
          <a:p>
            <a:r>
              <a:rPr lang="en-US" dirty="0">
                <a:solidFill>
                  <a:prstClr val="black"/>
                </a:solidFill>
                <a:cs typeface="Plantagenet Cherokee"/>
              </a:rPr>
              <a:t>pCD3z</a:t>
            </a:r>
          </a:p>
        </p:txBody>
      </p:sp>
    </p:spTree>
    <p:extLst>
      <p:ext uri="{BB962C8B-B14F-4D97-AF65-F5344CB8AC3E}">
        <p14:creationId xmlns:p14="http://schemas.microsoft.com/office/powerpoint/2010/main" val="232062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105</a:t>
            </a:fld>
            <a:endParaRPr lang="en-US"/>
          </a:p>
        </p:txBody>
      </p:sp>
      <p:sp>
        <p:nvSpPr>
          <p:cNvPr id="5" name="Title 1"/>
          <p:cNvSpPr txBox="1">
            <a:spLocks/>
          </p:cNvSpPr>
          <p:nvPr/>
        </p:nvSpPr>
        <p:spPr>
          <a:xfrm>
            <a:off x="0" y="1814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Kernel Density Estimation</a:t>
            </a:r>
            <a:endParaRPr lang="en-US" dirty="0">
              <a:latin typeface="+mn-lt"/>
            </a:endParaRPr>
          </a:p>
        </p:txBody>
      </p:sp>
      <p:pic>
        <p:nvPicPr>
          <p:cNvPr id="6" name="Picture 5" descr="geyser_scatterplot.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4561490"/>
          </a:xfrm>
          <a:prstGeom prst="rect">
            <a:avLst/>
          </a:prstGeom>
        </p:spPr>
      </p:pic>
      <p:pic>
        <p:nvPicPr>
          <p:cNvPr id="7" name="Picture 6" descr="geyser_mini_contour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2200"/>
            <a:ext cx="9144000" cy="4666593"/>
          </a:xfrm>
          <a:prstGeom prst="rect">
            <a:avLst/>
          </a:prstGeom>
        </p:spPr>
      </p:pic>
      <p:pic>
        <p:nvPicPr>
          <p:cNvPr id="8" name="Picture 7" descr="geyser_overlaid_big_contour.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92200"/>
            <a:ext cx="9144000" cy="4666593"/>
          </a:xfrm>
          <a:prstGeom prst="rect">
            <a:avLst/>
          </a:prstGeom>
        </p:spPr>
      </p:pic>
      <p:pic>
        <p:nvPicPr>
          <p:cNvPr id="9" name="Picture 8" descr="geyser_big_contour.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2200"/>
            <a:ext cx="9144000" cy="4666593"/>
          </a:xfrm>
          <a:prstGeom prst="rect">
            <a:avLst/>
          </a:prstGeom>
        </p:spPr>
      </p:pic>
      <p:pic>
        <p:nvPicPr>
          <p:cNvPr id="10" name="Picture 9" descr="geyser_imagesc.t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41400"/>
            <a:ext cx="9144000" cy="4771697"/>
          </a:xfrm>
          <a:prstGeom prst="rect">
            <a:avLst/>
          </a:prstGeom>
        </p:spPr>
      </p:pic>
      <p:sp>
        <p:nvSpPr>
          <p:cNvPr id="11" name="Rectangle 3"/>
          <p:cNvSpPr txBox="1">
            <a:spLocks noChangeArrowheads="1"/>
          </p:cNvSpPr>
          <p:nvPr/>
        </p:nvSpPr>
        <p:spPr>
          <a:xfrm>
            <a:off x="1215756" y="5676998"/>
            <a:ext cx="6811818" cy="523220"/>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ctr">
              <a:buClr>
                <a:srgbClr val="DD8047"/>
              </a:buClr>
              <a:buFont typeface="Wingdings"/>
              <a:buNone/>
            </a:pPr>
            <a:r>
              <a:rPr lang="en-US" sz="2800" dirty="0">
                <a:solidFill>
                  <a:prstClr val="black"/>
                </a:solidFill>
                <a:cs typeface="Plantagenet Cherokee"/>
              </a:rPr>
              <a:t>Raw Data</a:t>
            </a:r>
          </a:p>
        </p:txBody>
      </p:sp>
      <p:sp>
        <p:nvSpPr>
          <p:cNvPr id="12" name="Rectangle 3"/>
          <p:cNvSpPr txBox="1">
            <a:spLocks noChangeArrowheads="1"/>
          </p:cNvSpPr>
          <p:nvPr/>
        </p:nvSpPr>
        <p:spPr>
          <a:xfrm>
            <a:off x="1215757" y="5685467"/>
            <a:ext cx="6811818" cy="523220"/>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ctr">
              <a:buClr>
                <a:srgbClr val="DD8047"/>
              </a:buClr>
              <a:buFont typeface="Wingdings"/>
              <a:buNone/>
            </a:pPr>
            <a:r>
              <a:rPr lang="en-US" sz="2800" dirty="0">
                <a:solidFill>
                  <a:prstClr val="black"/>
                </a:solidFill>
                <a:cs typeface="Plantagenet Cherokee"/>
              </a:rPr>
              <a:t>Mini-Kernel (Gaussian) at each point</a:t>
            </a:r>
          </a:p>
        </p:txBody>
      </p:sp>
      <p:sp>
        <p:nvSpPr>
          <p:cNvPr id="13" name="Rectangle 3"/>
          <p:cNvSpPr txBox="1">
            <a:spLocks noChangeArrowheads="1"/>
          </p:cNvSpPr>
          <p:nvPr/>
        </p:nvSpPr>
        <p:spPr>
          <a:xfrm>
            <a:off x="1215756" y="5676998"/>
            <a:ext cx="6811818" cy="523220"/>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ctr">
              <a:buClr>
                <a:srgbClr val="DD8047"/>
              </a:buClr>
              <a:buFont typeface="Wingdings"/>
              <a:buNone/>
            </a:pPr>
            <a:r>
              <a:rPr lang="en-US" sz="2800" dirty="0">
                <a:solidFill>
                  <a:prstClr val="black"/>
                </a:solidFill>
                <a:cs typeface="Plantagenet Cherokee"/>
              </a:rPr>
              <a:t>Integrate over space</a:t>
            </a:r>
          </a:p>
        </p:txBody>
      </p:sp>
      <p:sp>
        <p:nvSpPr>
          <p:cNvPr id="14" name="Rectangle 3"/>
          <p:cNvSpPr txBox="1">
            <a:spLocks noChangeArrowheads="1"/>
          </p:cNvSpPr>
          <p:nvPr/>
        </p:nvSpPr>
        <p:spPr>
          <a:xfrm>
            <a:off x="1215756" y="5700355"/>
            <a:ext cx="6811818" cy="523220"/>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ctr">
              <a:buClr>
                <a:srgbClr val="DD8047"/>
              </a:buClr>
              <a:buFont typeface="Wingdings"/>
              <a:buNone/>
            </a:pPr>
            <a:r>
              <a:rPr lang="en-US" sz="2800" dirty="0">
                <a:solidFill>
                  <a:prstClr val="black"/>
                </a:solidFill>
                <a:cs typeface="Plantagenet Cherokee"/>
              </a:rPr>
              <a:t>Rendered as </a:t>
            </a:r>
            <a:r>
              <a:rPr lang="en-US" sz="2800" dirty="0" err="1">
                <a:solidFill>
                  <a:prstClr val="black"/>
                </a:solidFill>
                <a:cs typeface="Plantagenet Cherokee"/>
              </a:rPr>
              <a:t>Heatmap</a:t>
            </a:r>
            <a:endParaRPr lang="en-US" sz="2800" dirty="0">
              <a:solidFill>
                <a:prstClr val="black"/>
              </a:solidFill>
              <a:cs typeface="Plantagenet Cherokee"/>
            </a:endParaRPr>
          </a:p>
        </p:txBody>
      </p:sp>
      <p:pic>
        <p:nvPicPr>
          <p:cNvPr id="15" name="Picture 14"/>
          <p:cNvPicPr>
            <a:picLocks noChangeAspect="1"/>
          </p:cNvPicPr>
          <p:nvPr/>
        </p:nvPicPr>
        <p:blipFill>
          <a:blip r:embed="rId7"/>
          <a:stretch>
            <a:fillRect/>
          </a:stretch>
        </p:blipFill>
        <p:spPr>
          <a:xfrm rot="5400000">
            <a:off x="6625772" y="3160792"/>
            <a:ext cx="4122056" cy="495300"/>
          </a:xfrm>
          <a:prstGeom prst="rect">
            <a:avLst/>
          </a:prstGeom>
        </p:spPr>
      </p:pic>
      <p:sp>
        <p:nvSpPr>
          <p:cNvPr id="16" name="Rectangle 3"/>
          <p:cNvSpPr txBox="1">
            <a:spLocks noChangeArrowheads="1"/>
          </p:cNvSpPr>
          <p:nvPr/>
        </p:nvSpPr>
        <p:spPr>
          <a:xfrm>
            <a:off x="1215757" y="5504748"/>
            <a:ext cx="6811818" cy="954107"/>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ctr">
              <a:buClr>
                <a:srgbClr val="DD8047"/>
              </a:buClr>
              <a:buFont typeface="Wingdings"/>
              <a:buNone/>
            </a:pPr>
            <a:r>
              <a:rPr lang="en-US" sz="2800" dirty="0">
                <a:solidFill>
                  <a:prstClr val="black"/>
                </a:solidFill>
                <a:cs typeface="Plantagenet Cherokee"/>
              </a:rPr>
              <a:t>KDE learns underlying probability distribution, smooths data </a:t>
            </a:r>
          </a:p>
        </p:txBody>
      </p:sp>
      <p:pic>
        <p:nvPicPr>
          <p:cNvPr id="17" name="Picture 16" descr="outline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7999" y="1"/>
            <a:ext cx="1016000" cy="1016000"/>
          </a:xfrm>
          <a:prstGeom prst="rect">
            <a:avLst/>
          </a:prstGeom>
        </p:spPr>
      </p:pic>
    </p:spTree>
    <p:extLst>
      <p:ext uri="{BB962C8B-B14F-4D97-AF65-F5344CB8AC3E}">
        <p14:creationId xmlns:p14="http://schemas.microsoft.com/office/powerpoint/2010/main" val="88956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106</a:t>
            </a:fld>
            <a:endParaRPr lang="en-US" dirty="0"/>
          </a:p>
        </p:txBody>
      </p:sp>
      <p:sp>
        <p:nvSpPr>
          <p:cNvPr id="7" name="TextBox 6"/>
          <p:cNvSpPr txBox="1"/>
          <p:nvPr/>
        </p:nvSpPr>
        <p:spPr>
          <a:xfrm>
            <a:off x="1654191" y="1570885"/>
            <a:ext cx="1645402" cy="369332"/>
          </a:xfrm>
          <a:prstGeom prst="rect">
            <a:avLst/>
          </a:prstGeom>
          <a:noFill/>
          <a:ln>
            <a:solidFill>
              <a:srgbClr val="FF0000"/>
            </a:solidFill>
          </a:ln>
        </p:spPr>
        <p:txBody>
          <a:bodyPr wrap="none" rtlCol="0">
            <a:spAutoFit/>
          </a:bodyPr>
          <a:lstStyle/>
          <a:p>
            <a:r>
              <a:rPr lang="en-US" dirty="0"/>
              <a:t>Pre-Stimulation </a:t>
            </a:r>
          </a:p>
        </p:txBody>
      </p:sp>
      <p:sp>
        <p:nvSpPr>
          <p:cNvPr id="8" name="TextBox 7"/>
          <p:cNvSpPr txBox="1"/>
          <p:nvPr/>
        </p:nvSpPr>
        <p:spPr>
          <a:xfrm>
            <a:off x="5772709" y="1589592"/>
            <a:ext cx="1739403" cy="369332"/>
          </a:xfrm>
          <a:prstGeom prst="rect">
            <a:avLst/>
          </a:prstGeom>
          <a:noFill/>
          <a:ln>
            <a:solidFill>
              <a:srgbClr val="FF0000"/>
            </a:solidFill>
          </a:ln>
        </p:spPr>
        <p:txBody>
          <a:bodyPr wrap="none" rtlCol="0">
            <a:spAutoFit/>
          </a:bodyPr>
          <a:lstStyle/>
          <a:p>
            <a:r>
              <a:rPr lang="en-US" dirty="0"/>
              <a:t>Post-Stimulation </a:t>
            </a:r>
          </a:p>
        </p:txBody>
      </p:sp>
      <p:sp>
        <p:nvSpPr>
          <p:cNvPr id="9" name="Title 1"/>
          <p:cNvSpPr txBox="1">
            <a:spLocks/>
          </p:cNvSpPr>
          <p:nvPr/>
        </p:nvSpPr>
        <p:spPr>
          <a:xfrm>
            <a:off x="0" y="3219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KDE: Reveals Activation Details</a:t>
            </a:r>
            <a:endParaRPr lang="en-US" dirty="0">
              <a:latin typeface="+mn-lt"/>
            </a:endParaRPr>
          </a:p>
        </p:txBody>
      </p:sp>
      <p:pic>
        <p:nvPicPr>
          <p:cNvPr id="10" name="Picture 9" descr="outline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9" y="1"/>
            <a:ext cx="1016000" cy="1016000"/>
          </a:xfrm>
          <a:prstGeom prst="rect">
            <a:avLst/>
          </a:prstGeom>
        </p:spPr>
      </p:pic>
      <p:pic>
        <p:nvPicPr>
          <p:cNvPr id="2" name="Picture 1" descr="combined_density_figure.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04571"/>
            <a:ext cx="9144000" cy="3300430"/>
          </a:xfrm>
          <a:prstGeom prst="rect">
            <a:avLst/>
          </a:prstGeom>
        </p:spPr>
      </p:pic>
      <p:sp>
        <p:nvSpPr>
          <p:cNvPr id="11" name="Rectangle 3"/>
          <p:cNvSpPr txBox="1">
            <a:spLocks noChangeArrowheads="1"/>
          </p:cNvSpPr>
          <p:nvPr/>
        </p:nvSpPr>
        <p:spPr>
          <a:xfrm>
            <a:off x="318289" y="5405001"/>
            <a:ext cx="6594140" cy="1043875"/>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Clr>
                <a:srgbClr val="DD8047"/>
              </a:buClr>
              <a:buFont typeface="Wingdings" charset="2"/>
              <a:buChar char="q"/>
            </a:pPr>
            <a:r>
              <a:rPr lang="en-US" sz="2800" dirty="0">
                <a:solidFill>
                  <a:prstClr val="black"/>
                </a:solidFill>
                <a:cs typeface="Plantagenet Cherokee"/>
              </a:rPr>
              <a:t>Molecules increase together</a:t>
            </a:r>
          </a:p>
          <a:p>
            <a:pPr>
              <a:buClr>
                <a:srgbClr val="DD8047"/>
              </a:buClr>
              <a:buFont typeface="Wingdings" charset="2"/>
              <a:buChar char="q"/>
            </a:pPr>
            <a:r>
              <a:rPr lang="en-US" sz="2800" dirty="0">
                <a:solidFill>
                  <a:prstClr val="black"/>
                </a:solidFill>
                <a:cs typeface="Plantagenet Cherokee"/>
              </a:rPr>
              <a:t>Shape of influence or relationship unclear</a:t>
            </a:r>
          </a:p>
        </p:txBody>
      </p:sp>
      <p:cxnSp>
        <p:nvCxnSpPr>
          <p:cNvPr id="5" name="Straight Arrow Connector 4"/>
          <p:cNvCxnSpPr/>
          <p:nvPr/>
        </p:nvCxnSpPr>
        <p:spPr>
          <a:xfrm flipV="1">
            <a:off x="5249333" y="3810000"/>
            <a:ext cx="1540934" cy="1270000"/>
          </a:xfrm>
          <a:prstGeom prst="straightConnector1">
            <a:avLst/>
          </a:prstGeom>
          <a:ln w="63500">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81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Density</a:t>
            </a:r>
          </a:p>
        </p:txBody>
      </p:sp>
      <p:graphicFrame>
        <p:nvGraphicFramePr>
          <p:cNvPr id="4" name="Object 3"/>
          <p:cNvGraphicFramePr>
            <a:graphicFrameLocks noChangeAspect="1"/>
          </p:cNvGraphicFramePr>
          <p:nvPr/>
        </p:nvGraphicFramePr>
        <p:xfrm>
          <a:off x="1600200" y="1987550"/>
          <a:ext cx="3406775" cy="523875"/>
        </p:xfrm>
        <a:graphic>
          <a:graphicData uri="http://schemas.openxmlformats.org/presentationml/2006/ole">
            <mc:AlternateContent xmlns:mc="http://schemas.openxmlformats.org/markup-compatibility/2006">
              <mc:Choice xmlns:v="urn:schemas-microsoft-com:vml" Requires="v">
                <p:oleObj spid="_x0000_s7183" name="Equation" r:id="rId3" imgW="1498600" imgH="254000" progId="Equation.3">
                  <p:embed/>
                </p:oleObj>
              </mc:Choice>
              <mc:Fallback>
                <p:oleObj name="Equation" r:id="rId3" imgW="1498600" imgH="254000" progId="Equation.3">
                  <p:embed/>
                  <p:pic>
                    <p:nvPicPr>
                      <p:cNvPr id="4" name="Object 3"/>
                      <p:cNvPicPr/>
                      <p:nvPr/>
                    </p:nvPicPr>
                    <p:blipFill>
                      <a:blip r:embed="rId4"/>
                      <a:stretch>
                        <a:fillRect/>
                      </a:stretch>
                    </p:blipFill>
                    <p:spPr>
                      <a:xfrm>
                        <a:off x="1600200" y="1987550"/>
                        <a:ext cx="3406775" cy="523875"/>
                      </a:xfrm>
                      <a:prstGeom prst="rect">
                        <a:avLst/>
                      </a:prstGeom>
                      <a:ln>
                        <a:solidFill>
                          <a:srgbClr val="C0504D"/>
                        </a:solidFill>
                      </a:ln>
                    </p:spPr>
                  </p:pic>
                </p:oleObj>
              </mc:Fallback>
            </mc:AlternateContent>
          </a:graphicData>
        </a:graphic>
      </p:graphicFrame>
      <p:sp>
        <p:nvSpPr>
          <p:cNvPr id="6" name="Content Placeholder 2"/>
          <p:cNvSpPr>
            <a:spLocks noGrp="1"/>
          </p:cNvSpPr>
          <p:nvPr>
            <p:ph idx="1"/>
          </p:nvPr>
        </p:nvSpPr>
        <p:spPr>
          <a:xfrm>
            <a:off x="457200" y="3163989"/>
            <a:ext cx="8229600" cy="2962174"/>
          </a:xfrm>
        </p:spPr>
        <p:txBody>
          <a:bodyPr>
            <a:normAutofit/>
          </a:bodyPr>
          <a:lstStyle/>
          <a:p>
            <a:r>
              <a:rPr lang="en-US" dirty="0"/>
              <a:t>Main idea: </a:t>
            </a:r>
          </a:p>
          <a:p>
            <a:pPr lvl="1"/>
            <a:r>
              <a:rPr lang="en-US" dirty="0"/>
              <a:t>Obtain the 2D joint density estimate</a:t>
            </a:r>
          </a:p>
          <a:p>
            <a:pPr lvl="1"/>
            <a:r>
              <a:rPr lang="en-US" dirty="0"/>
              <a:t>Normalize the joint density by the </a:t>
            </a:r>
            <a:r>
              <a:rPr lang="en-US" i="1" dirty="0"/>
              <a:t>marginal </a:t>
            </a:r>
            <a:r>
              <a:rPr lang="en-US" dirty="0"/>
              <a:t>density</a:t>
            </a:r>
          </a:p>
        </p:txBody>
      </p:sp>
    </p:spTree>
    <p:extLst>
      <p:ext uri="{BB962C8B-B14F-4D97-AF65-F5344CB8AC3E}">
        <p14:creationId xmlns:p14="http://schemas.microsoft.com/office/powerpoint/2010/main" val="9984615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17" name="Picture 16"/>
          <p:cNvPicPr>
            <a:picLocks noChangeAspect="1"/>
          </p:cNvPicPr>
          <p:nvPr/>
        </p:nvPicPr>
        <p:blipFill>
          <a:blip r:embed="rId4"/>
          <a:stretch>
            <a:fillRect/>
          </a:stretch>
        </p:blipFill>
        <p:spPr>
          <a:xfrm rot="5400000">
            <a:off x="5765168" y="2882792"/>
            <a:ext cx="4403744" cy="495300"/>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Learning in Sparser Regions</a:t>
            </a:r>
            <a:endParaRPr lang="en-US" dirty="0">
              <a:latin typeface="+mn-lt"/>
            </a:endParaRPr>
          </a:p>
        </p:txBody>
      </p:sp>
      <p:sp>
        <p:nvSpPr>
          <p:cNvPr id="2" name="Slide Number Placeholder 1"/>
          <p:cNvSpPr>
            <a:spLocks noGrp="1"/>
          </p:cNvSpPr>
          <p:nvPr>
            <p:ph type="sldNum" sz="quarter" idx="12"/>
          </p:nvPr>
        </p:nvSpPr>
        <p:spPr/>
        <p:txBody>
          <a:bodyPr/>
          <a:lstStyle/>
          <a:p>
            <a:fld id="{9349540F-9D07-134F-A0E3-DBC5CF321767}" type="slidenum">
              <a:rPr lang="en-US" smtClean="0"/>
              <a:t>108</a:t>
            </a:fld>
            <a:endParaRPr lang="en-US" dirty="0"/>
          </a:p>
        </p:txBody>
      </p:sp>
      <p:pic>
        <p:nvPicPr>
          <p:cNvPr id="19" name="Picture 18" descr="outline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9" y="1"/>
            <a:ext cx="761999" cy="761999"/>
          </a:xfrm>
          <a:prstGeom prst="rect">
            <a:avLst/>
          </a:prstGeom>
        </p:spPr>
      </p:pic>
      <p:cxnSp>
        <p:nvCxnSpPr>
          <p:cNvPr id="24" name="Straight Arrow Connector 23"/>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6" name="Oval 25"/>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7" name="Oval 26"/>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8"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sp>
        <p:nvSpPr>
          <p:cNvPr id="3" name="Rectangle 2"/>
          <p:cNvSpPr/>
          <p:nvPr/>
        </p:nvSpPr>
        <p:spPr>
          <a:xfrm>
            <a:off x="3480547" y="2697254"/>
            <a:ext cx="1744133" cy="1698176"/>
          </a:xfrm>
          <a:prstGeom prst="rect">
            <a:avLst/>
          </a:prstGeom>
          <a:noFill/>
          <a:ln w="254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3"/>
          <p:cNvSpPr txBox="1">
            <a:spLocks noChangeArrowheads="1"/>
          </p:cNvSpPr>
          <p:nvPr/>
        </p:nvSpPr>
        <p:spPr>
          <a:xfrm>
            <a:off x="1237779" y="5436323"/>
            <a:ext cx="6025673" cy="523220"/>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ctr">
              <a:buClr>
                <a:srgbClr val="DD8047"/>
              </a:buClr>
              <a:buFont typeface="Wingdings"/>
              <a:buNone/>
            </a:pPr>
            <a:r>
              <a:rPr lang="en-US" sz="2800" dirty="0">
                <a:solidFill>
                  <a:prstClr val="black"/>
                </a:solidFill>
                <a:cs typeface="Plantagenet Cherokee"/>
              </a:rPr>
              <a:t>Joint distribution highlights dense areas </a:t>
            </a:r>
          </a:p>
        </p:txBody>
      </p:sp>
      <p:sp>
        <p:nvSpPr>
          <p:cNvPr id="29" name="Rectangle 28"/>
          <p:cNvSpPr/>
          <p:nvPr/>
        </p:nvSpPr>
        <p:spPr>
          <a:xfrm>
            <a:off x="1888814" y="3451949"/>
            <a:ext cx="1744133" cy="1698176"/>
          </a:xfrm>
          <a:prstGeom prst="rect">
            <a:avLst/>
          </a:prstGeom>
          <a:noFill/>
          <a:ln w="254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3"/>
          <p:cNvSpPr txBox="1">
            <a:spLocks noChangeArrowheads="1"/>
          </p:cNvSpPr>
          <p:nvPr/>
        </p:nvSpPr>
        <p:spPr>
          <a:xfrm>
            <a:off x="332734" y="6191018"/>
            <a:ext cx="7710599" cy="523220"/>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ctr">
              <a:buClr>
                <a:srgbClr val="DD8047"/>
              </a:buClr>
              <a:buFont typeface="Wingdings"/>
              <a:buNone/>
            </a:pPr>
            <a:r>
              <a:rPr lang="en-US" sz="2800" dirty="0">
                <a:solidFill>
                  <a:prstClr val="black"/>
                </a:solidFill>
                <a:cs typeface="Plantagenet Cherokee"/>
              </a:rPr>
              <a:t>Account for sparse regions to learn relationship </a:t>
            </a:r>
          </a:p>
        </p:txBody>
      </p:sp>
    </p:spTree>
    <p:extLst>
      <p:ext uri="{BB962C8B-B14F-4D97-AF65-F5344CB8AC3E}">
        <p14:creationId xmlns:p14="http://schemas.microsoft.com/office/powerpoint/2010/main" val="269649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1" grpId="0" animBg="1"/>
      <p:bldP spid="21" grpId="1" animBg="1"/>
      <p:bldP spid="29" grpId="0" animBg="1"/>
      <p:bldP spid="29" grpId="1" animBg="1"/>
      <p:bldP spid="30" grpId="0" animBg="1"/>
      <p:bldP spid="30"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4" name="TextBox 13"/>
          <p:cNvSpPr txBox="1"/>
          <p:nvPr/>
        </p:nvSpPr>
        <p:spPr>
          <a:xfrm>
            <a:off x="1846425" y="5697933"/>
            <a:ext cx="4622329" cy="369332"/>
          </a:xfrm>
          <a:prstGeom prst="rect">
            <a:avLst/>
          </a:prstGeom>
          <a:noFill/>
        </p:spPr>
        <p:txBody>
          <a:bodyPr wrap="none" rtlCol="0">
            <a:spAutoFit/>
          </a:bodyPr>
          <a:lstStyle/>
          <a:p>
            <a:r>
              <a:rPr lang="en-US" dirty="0">
                <a:solidFill>
                  <a:prstClr val="black"/>
                </a:solidFill>
                <a:cs typeface="Plantagenet Cherokee"/>
              </a:rPr>
              <a:t>Normalize Y distribution along each x-condition </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15" name="Rectangle 3"/>
          <p:cNvSpPr txBox="1">
            <a:spLocks noChangeArrowheads="1"/>
          </p:cNvSpPr>
          <p:nvPr/>
        </p:nvSpPr>
        <p:spPr>
          <a:xfrm>
            <a:off x="192702" y="5542230"/>
            <a:ext cx="8656320" cy="920765"/>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Clr>
                <a:srgbClr val="DD8047"/>
              </a:buClr>
              <a:defRPr/>
            </a:pPr>
            <a:r>
              <a:rPr lang="en-US" sz="2400" dirty="0">
                <a:solidFill>
                  <a:prstClr val="black"/>
                </a:solidFill>
                <a:ea typeface="Arial" charset="0"/>
                <a:cs typeface="Plantagenet Cherokee"/>
              </a:rPr>
              <a:t>Captures behavior across full dynamic range</a:t>
            </a:r>
          </a:p>
          <a:p>
            <a:pPr>
              <a:buClr>
                <a:srgbClr val="DD8047"/>
              </a:buClr>
              <a:defRPr/>
            </a:pPr>
            <a:r>
              <a:rPr lang="en-US" sz="2400" dirty="0">
                <a:solidFill>
                  <a:prstClr val="black"/>
                </a:solidFill>
                <a:ea typeface="Arial" charset="0"/>
                <a:cs typeface="Plantagenet Cherokee"/>
              </a:rPr>
              <a:t>Captures behavior of small populations of responding cells</a:t>
            </a:r>
          </a:p>
        </p:txBody>
      </p:sp>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conditional-</a:t>
            </a:r>
            <a:r>
              <a:rPr lang="en-US" b="1" dirty="0">
                <a:latin typeface="+mn-lt"/>
                <a:cs typeface="Plantagenet Cherokee"/>
              </a:rPr>
              <a:t>D</a:t>
            </a:r>
            <a:r>
              <a:rPr lang="en-US" dirty="0">
                <a:latin typeface="+mn-lt"/>
                <a:cs typeface="Plantagenet Cherokee"/>
              </a:rPr>
              <a:t>ensity </a:t>
            </a:r>
            <a:r>
              <a:rPr lang="en-US" b="1" dirty="0">
                <a:latin typeface="+mn-lt"/>
                <a:cs typeface="Plantagenet Cherokee"/>
              </a:rPr>
              <a:t>Re</a:t>
            </a:r>
            <a:r>
              <a:rPr lang="en-US" dirty="0">
                <a:latin typeface="+mn-lt"/>
                <a:cs typeface="Plantagenet Cherokee"/>
              </a:rPr>
              <a:t>scaled </a:t>
            </a:r>
            <a:r>
              <a:rPr lang="en-US" b="1" dirty="0">
                <a:latin typeface="+mn-lt"/>
                <a:cs typeface="Plantagenet Cherokee"/>
              </a:rPr>
              <a:t>VI</a:t>
            </a:r>
            <a:r>
              <a:rPr lang="en-US" dirty="0">
                <a:latin typeface="+mn-lt"/>
                <a:cs typeface="Plantagenet Cherokee"/>
              </a:rPr>
              <a:t>sual</a:t>
            </a:r>
            <a:endParaRPr lang="en-US" dirty="0">
              <a:latin typeface="+mn-lt"/>
            </a:endParaRPr>
          </a:p>
        </p:txBody>
      </p:sp>
      <p:sp>
        <p:nvSpPr>
          <p:cNvPr id="2" name="Slide Number Placeholder 1"/>
          <p:cNvSpPr>
            <a:spLocks noGrp="1"/>
          </p:cNvSpPr>
          <p:nvPr>
            <p:ph type="sldNum" sz="quarter" idx="12"/>
          </p:nvPr>
        </p:nvSpPr>
        <p:spPr/>
        <p:txBody>
          <a:bodyPr/>
          <a:lstStyle/>
          <a:p>
            <a:fld id="{9349540F-9D07-134F-A0E3-DBC5CF321767}" type="slidenum">
              <a:rPr lang="en-US" smtClean="0"/>
              <a:t>109</a:t>
            </a:fld>
            <a:endParaRPr lang="en-US" dirty="0"/>
          </a:p>
        </p:txBody>
      </p:sp>
      <p:pic>
        <p:nvPicPr>
          <p:cNvPr id="19" name="Picture 18" descr="outline2.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1999" y="1"/>
            <a:ext cx="761999" cy="761999"/>
          </a:xfrm>
          <a:prstGeom prst="rect">
            <a:avLst/>
          </a:prstGeom>
        </p:spPr>
      </p:pic>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spTree>
    <p:extLst>
      <p:ext uri="{BB962C8B-B14F-4D97-AF65-F5344CB8AC3E}">
        <p14:creationId xmlns:p14="http://schemas.microsoft.com/office/powerpoint/2010/main" val="66051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500"/>
                                        <p:tgtEl>
                                          <p:spTgt spid="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heckerboard(across)">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checkerboard(across)">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rotWithShape="1">
          <a:blip r:embed="rId4">
            <a:alphaModFix/>
          </a:blip>
          <a:srcRect t="49236"/>
          <a:stretch/>
        </p:blipFill>
        <p:spPr>
          <a:xfrm>
            <a:off x="3311600" y="1706051"/>
            <a:ext cx="4781549" cy="2456525"/>
          </a:xfrm>
          <a:prstGeom prst="rect">
            <a:avLst/>
          </a:prstGeom>
          <a:noFill/>
          <a:ln>
            <a:noFill/>
          </a:ln>
        </p:spPr>
      </p:pic>
      <p:sp>
        <p:nvSpPr>
          <p:cNvPr id="130" name="Google Shape;130;p22"/>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31" name="Google Shape;131;p22"/>
          <p:cNvSpPr txBox="1"/>
          <p:nvPr/>
        </p:nvSpPr>
        <p:spPr>
          <a:xfrm>
            <a:off x="1051869" y="2005640"/>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p>
          <a:p>
            <a:pPr marL="0" lvl="0" indent="0" algn="l" rtl="0">
              <a:spcBef>
                <a:spcPts val="0"/>
              </a:spcBef>
              <a:spcAft>
                <a:spcPts val="0"/>
              </a:spcAft>
              <a:buNone/>
            </a:pPr>
            <a:r>
              <a:rPr lang="en" sz="2400" dirty="0"/>
              <a:t>Assign points to nearest centroid</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Move centroids to middle of cluster</a:t>
            </a:r>
            <a:endParaRPr sz="2400" dirty="0"/>
          </a:p>
        </p:txBody>
      </p:sp>
      <p:pic>
        <p:nvPicPr>
          <p:cNvPr id="132" name="Google Shape;132;p22"/>
          <p:cNvPicPr preferRelativeResize="0"/>
          <p:nvPr/>
        </p:nvPicPr>
        <p:blipFill>
          <a:blip r:embed="rId5">
            <a:alphaModFix/>
          </a:blip>
          <a:stretch>
            <a:fillRect/>
          </a:stretch>
        </p:blipFill>
        <p:spPr>
          <a:xfrm>
            <a:off x="3330650" y="4230000"/>
            <a:ext cx="4743450" cy="2343150"/>
          </a:xfrm>
          <a:prstGeom prst="rect">
            <a:avLst/>
          </a:prstGeom>
          <a:noFill/>
          <a:ln>
            <a:noFill/>
          </a:ln>
        </p:spPr>
      </p:pic>
      <p:sp>
        <p:nvSpPr>
          <p:cNvPr id="133" name="Google Shape;133;p22"/>
          <p:cNvSpPr txBox="1"/>
          <p:nvPr/>
        </p:nvSpPr>
        <p:spPr>
          <a:xfrm>
            <a:off x="572150" y="23740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2.</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3.</a:t>
            </a:r>
            <a:endParaRPr sz="2400" dirty="0"/>
          </a:p>
        </p:txBody>
      </p:sp>
      <p:sp>
        <p:nvSpPr>
          <p:cNvPr id="134" name="Google Shape;134;p22"/>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35" name="Google Shape;135;p22"/>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graphicFrame>
        <p:nvGraphicFramePr>
          <p:cNvPr id="10" name="Object 9">
            <a:extLst>
              <a:ext uri="{FF2B5EF4-FFF2-40B4-BE49-F238E27FC236}">
                <a16:creationId xmlns:a16="http://schemas.microsoft.com/office/drawing/2014/main" id="{EB892EB7-DEF0-6A40-B65A-C6F866556216}"/>
              </a:ext>
            </a:extLst>
          </p:cNvPr>
          <p:cNvGraphicFramePr>
            <a:graphicFrameLocks noChangeAspect="1"/>
          </p:cNvGraphicFramePr>
          <p:nvPr>
            <p:extLst>
              <p:ext uri="{D42A27DB-BD31-4B8C-83A1-F6EECF244321}">
                <p14:modId xmlns:p14="http://schemas.microsoft.com/office/powerpoint/2010/main" val="3119593810"/>
              </p:ext>
            </p:extLst>
          </p:nvPr>
        </p:nvGraphicFramePr>
        <p:xfrm>
          <a:off x="985625" y="5502380"/>
          <a:ext cx="2114550" cy="1100137"/>
        </p:xfrm>
        <a:graphic>
          <a:graphicData uri="http://schemas.openxmlformats.org/presentationml/2006/ole">
            <mc:AlternateContent xmlns:mc="http://schemas.openxmlformats.org/markup-compatibility/2006">
              <mc:Choice xmlns:v="urn:schemas-microsoft-com:vml" Requires="v">
                <p:oleObj spid="_x0000_s9228" name="Equation" r:id="rId6" imgW="952500" imgH="495300" progId="Equation.3">
                  <p:embed/>
                </p:oleObj>
              </mc:Choice>
              <mc:Fallback>
                <p:oleObj name="Equation" r:id="rId6" imgW="952500" imgH="495300" progId="Equation.3">
                  <p:embed/>
                  <p:pic>
                    <p:nvPicPr>
                      <p:cNvPr id="6" name="Object 5"/>
                      <p:cNvPicPr/>
                      <p:nvPr/>
                    </p:nvPicPr>
                    <p:blipFill>
                      <a:blip r:embed="rId7"/>
                      <a:stretch>
                        <a:fillRect/>
                      </a:stretch>
                    </p:blipFill>
                    <p:spPr>
                      <a:xfrm>
                        <a:off x="985625" y="5502380"/>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2955855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110</a:t>
            </a:fld>
            <a:endParaRPr lang="en-US" dirty="0"/>
          </a:p>
        </p:txBody>
      </p:sp>
      <p:sp>
        <p:nvSpPr>
          <p:cNvPr id="7" name="Title 1"/>
          <p:cNvSpPr txBox="1">
            <a:spLocks/>
          </p:cNvSpPr>
          <p:nvPr/>
        </p:nvSpPr>
        <p:spPr>
          <a:xfrm>
            <a:off x="0" y="43577"/>
            <a:ext cx="9143999"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Curve-Fitting Dense Region</a:t>
            </a:r>
            <a:endParaRPr lang="en-US" dirty="0">
              <a:latin typeface="+mn-lt"/>
            </a:endParaRPr>
          </a:p>
        </p:txBody>
      </p:sp>
      <p:sp>
        <p:nvSpPr>
          <p:cNvPr id="33" name="TextBox 32"/>
          <p:cNvSpPr txBox="1"/>
          <p:nvPr/>
        </p:nvSpPr>
        <p:spPr>
          <a:xfrm>
            <a:off x="4144629" y="4159113"/>
            <a:ext cx="1628145" cy="523220"/>
          </a:xfrm>
          <a:prstGeom prst="rect">
            <a:avLst/>
          </a:prstGeom>
          <a:noFill/>
        </p:spPr>
        <p:txBody>
          <a:bodyPr wrap="none" rtlCol="0">
            <a:spAutoFit/>
          </a:bodyPr>
          <a:lstStyle/>
          <a:p>
            <a:r>
              <a:rPr lang="en-US" sz="2800" dirty="0">
                <a:solidFill>
                  <a:schemeClr val="bg1"/>
                </a:solidFill>
              </a:rPr>
              <a:t>AUC: 4.04</a:t>
            </a:r>
          </a:p>
        </p:txBody>
      </p:sp>
      <p:sp>
        <p:nvSpPr>
          <p:cNvPr id="34" name="Rectangle 33"/>
          <p:cNvSpPr/>
          <p:nvPr/>
        </p:nvSpPr>
        <p:spPr>
          <a:xfrm>
            <a:off x="761329" y="5708515"/>
            <a:ext cx="2864524" cy="923330"/>
          </a:xfrm>
          <a:prstGeom prst="rect">
            <a:avLst/>
          </a:prstGeom>
        </p:spPr>
        <p:txBody>
          <a:bodyPr wrap="square">
            <a:spAutoFit/>
          </a:bodyPr>
          <a:lstStyle/>
          <a:p>
            <a:r>
              <a:rPr lang="en-US" dirty="0"/>
              <a:t>Inflection (C) : 0.86</a:t>
            </a:r>
          </a:p>
          <a:p>
            <a:r>
              <a:rPr lang="en-US" dirty="0"/>
              <a:t>Plateau (A): 1.79</a:t>
            </a:r>
          </a:p>
          <a:p>
            <a:r>
              <a:rPr lang="en-US" dirty="0"/>
              <a:t>Area-Under-Curve: 4.04</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6577"/>
            <a:ext cx="4466753" cy="4306957"/>
          </a:xfrm>
          <a:prstGeom prst="rect">
            <a:avLst/>
          </a:prstGeom>
        </p:spPr>
      </p:pic>
      <p:sp>
        <p:nvSpPr>
          <p:cNvPr id="9" name="TextBox 8"/>
          <p:cNvSpPr txBox="1"/>
          <p:nvPr/>
        </p:nvSpPr>
        <p:spPr>
          <a:xfrm>
            <a:off x="4466752" y="1939083"/>
            <a:ext cx="4220047" cy="2677656"/>
          </a:xfrm>
          <a:prstGeom prst="rect">
            <a:avLst/>
          </a:prstGeom>
          <a:noFill/>
        </p:spPr>
        <p:txBody>
          <a:bodyPr wrap="square" rtlCol="0">
            <a:spAutoFit/>
          </a:bodyPr>
          <a:lstStyle/>
          <a:p>
            <a:r>
              <a:rPr lang="en-US" sz="2400" dirty="0"/>
              <a:t>Sigmoid:</a:t>
            </a:r>
          </a:p>
          <a:p>
            <a:endParaRPr lang="en-US" sz="2400" dirty="0"/>
          </a:p>
          <a:p>
            <a:endParaRPr lang="en-US" sz="2400" dirty="0"/>
          </a:p>
          <a:p>
            <a:r>
              <a:rPr lang="en-US" sz="2400" dirty="0"/>
              <a:t>A= upper asymptote</a:t>
            </a:r>
          </a:p>
          <a:p>
            <a:r>
              <a:rPr lang="en-US" sz="2400" dirty="0"/>
              <a:t>B= related to slope of change</a:t>
            </a:r>
          </a:p>
          <a:p>
            <a:r>
              <a:rPr lang="en-US" sz="2400" dirty="0"/>
              <a:t>C= inflection point</a:t>
            </a:r>
          </a:p>
          <a:p>
            <a:endParaRPr lang="en-US" sz="2400" dirty="0"/>
          </a:p>
        </p:txBody>
      </p:sp>
      <p:pic>
        <p:nvPicPr>
          <p:cNvPr id="8" name="Picture 7" descr="outline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7999" y="1"/>
            <a:ext cx="1016000" cy="1016000"/>
          </a:xfrm>
          <a:prstGeom prst="rect">
            <a:avLst/>
          </a:prstGeom>
        </p:spPr>
      </p:pic>
      <p:graphicFrame>
        <p:nvGraphicFramePr>
          <p:cNvPr id="10" name="Object 9"/>
          <p:cNvGraphicFramePr>
            <a:graphicFrameLocks noChangeAspect="1"/>
          </p:cNvGraphicFramePr>
          <p:nvPr/>
        </p:nvGraphicFramePr>
        <p:xfrm>
          <a:off x="5977467" y="1659465"/>
          <a:ext cx="1930400" cy="1468967"/>
        </p:xfrm>
        <a:graphic>
          <a:graphicData uri="http://schemas.openxmlformats.org/presentationml/2006/ole">
            <mc:AlternateContent xmlns:mc="http://schemas.openxmlformats.org/markup-compatibility/2006">
              <mc:Choice xmlns:v="urn:schemas-microsoft-com:vml" Requires="v">
                <p:oleObj spid="_x0000_s8207" name="Equation" r:id="rId6" imgW="977900" imgH="584200" progId="Equation.3">
                  <p:embed/>
                </p:oleObj>
              </mc:Choice>
              <mc:Fallback>
                <p:oleObj name="Equation" r:id="rId6" imgW="977900" imgH="584200" progId="Equation.3">
                  <p:embed/>
                  <p:pic>
                    <p:nvPicPr>
                      <p:cNvPr id="10" name="Object 9"/>
                      <p:cNvPicPr/>
                      <p:nvPr/>
                    </p:nvPicPr>
                    <p:blipFill>
                      <a:blip r:embed="rId7"/>
                      <a:stretch>
                        <a:fillRect/>
                      </a:stretch>
                    </p:blipFill>
                    <p:spPr>
                      <a:xfrm>
                        <a:off x="5977467" y="1659465"/>
                        <a:ext cx="1930400" cy="1468967"/>
                      </a:xfrm>
                      <a:prstGeom prst="rect">
                        <a:avLst/>
                      </a:prstGeom>
                    </p:spPr>
                  </p:pic>
                </p:oleObj>
              </mc:Fallback>
            </mc:AlternateContent>
          </a:graphicData>
        </a:graphic>
      </p:graphicFrame>
      <p:sp>
        <p:nvSpPr>
          <p:cNvPr id="11" name="Rectangle 3"/>
          <p:cNvSpPr txBox="1">
            <a:spLocks noChangeArrowheads="1"/>
          </p:cNvSpPr>
          <p:nvPr/>
        </p:nvSpPr>
        <p:spPr>
          <a:xfrm>
            <a:off x="3373639" y="5049965"/>
            <a:ext cx="5313161" cy="1659429"/>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Clr>
                <a:srgbClr val="DD8047"/>
              </a:buClr>
              <a:defRPr/>
            </a:pPr>
            <a:r>
              <a:rPr lang="en-US" sz="2400" dirty="0">
                <a:solidFill>
                  <a:prstClr val="black"/>
                </a:solidFill>
                <a:ea typeface="Arial" charset="0"/>
                <a:cs typeface="Plantagenet Cherokee"/>
              </a:rPr>
              <a:t>Can potentially obtain kinetic rate parameters circuit-wide </a:t>
            </a:r>
          </a:p>
          <a:p>
            <a:pPr>
              <a:buClr>
                <a:srgbClr val="DD8047"/>
              </a:buClr>
              <a:defRPr/>
            </a:pPr>
            <a:r>
              <a:rPr lang="en-US" sz="2400" dirty="0">
                <a:solidFill>
                  <a:prstClr val="black"/>
                </a:solidFill>
                <a:ea typeface="Arial" charset="0"/>
                <a:cs typeface="Plantagenet Cherokee"/>
              </a:rPr>
              <a:t>Linear, double-sigmoidal models also used</a:t>
            </a:r>
          </a:p>
        </p:txBody>
      </p:sp>
    </p:spTree>
    <p:extLst>
      <p:ext uri="{BB962C8B-B14F-4D97-AF65-F5344CB8AC3E}">
        <p14:creationId xmlns:p14="http://schemas.microsoft.com/office/powerpoint/2010/main" val="95526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9" grpId="0"/>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111</a:t>
            </a:fld>
            <a:endParaRPr lang="en-US" dirty="0"/>
          </a:p>
        </p:txBody>
      </p:sp>
      <p:sp>
        <p:nvSpPr>
          <p:cNvPr id="12" name="TextBox 11"/>
          <p:cNvSpPr txBox="1"/>
          <p:nvPr/>
        </p:nvSpPr>
        <p:spPr>
          <a:xfrm>
            <a:off x="3209646" y="3796238"/>
            <a:ext cx="1215722" cy="400110"/>
          </a:xfrm>
          <a:prstGeom prst="rect">
            <a:avLst/>
          </a:prstGeom>
          <a:noFill/>
        </p:spPr>
        <p:txBody>
          <a:bodyPr wrap="none" rtlCol="0">
            <a:spAutoFit/>
          </a:bodyPr>
          <a:lstStyle/>
          <a:p>
            <a:r>
              <a:rPr lang="en-US" sz="2000" dirty="0">
                <a:solidFill>
                  <a:schemeClr val="bg1"/>
                </a:solidFill>
              </a:rPr>
              <a:t>AUC: 4.04</a:t>
            </a:r>
          </a:p>
        </p:txBody>
      </p:sp>
      <p:sp>
        <p:nvSpPr>
          <p:cNvPr id="13" name="TextBox 12"/>
          <p:cNvSpPr txBox="1"/>
          <p:nvPr/>
        </p:nvSpPr>
        <p:spPr>
          <a:xfrm>
            <a:off x="6190479" y="3748583"/>
            <a:ext cx="1215722" cy="400110"/>
          </a:xfrm>
          <a:prstGeom prst="rect">
            <a:avLst/>
          </a:prstGeom>
          <a:noFill/>
        </p:spPr>
        <p:txBody>
          <a:bodyPr wrap="none" rtlCol="0">
            <a:spAutoFit/>
          </a:bodyPr>
          <a:lstStyle/>
          <a:p>
            <a:r>
              <a:rPr lang="en-US" sz="2000" dirty="0">
                <a:solidFill>
                  <a:schemeClr val="bg1"/>
                </a:solidFill>
              </a:rPr>
              <a:t>AUC: 7.82</a:t>
            </a:r>
          </a:p>
        </p:txBody>
      </p:sp>
      <p:sp>
        <p:nvSpPr>
          <p:cNvPr id="14" name="Title 1"/>
          <p:cNvSpPr txBox="1">
            <a:spLocks/>
          </p:cNvSpPr>
          <p:nvPr/>
        </p:nvSpPr>
        <p:spPr>
          <a:xfrm>
            <a:off x="0" y="0"/>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Regression: Parameterizes Response</a:t>
            </a:r>
            <a:endParaRPr lang="en-US" dirty="0">
              <a:latin typeface="+mn-lt"/>
            </a:endParaRPr>
          </a:p>
        </p:txBody>
      </p:sp>
      <p:pic>
        <p:nvPicPr>
          <p:cNvPr id="2" name="Picture 1"/>
          <p:cNvPicPr>
            <a:picLocks noChangeAspect="1"/>
          </p:cNvPicPr>
          <p:nvPr/>
        </p:nvPicPr>
        <p:blipFill>
          <a:blip r:embed="rId2"/>
          <a:stretch>
            <a:fillRect/>
          </a:stretch>
        </p:blipFill>
        <p:spPr>
          <a:xfrm>
            <a:off x="406603" y="2055520"/>
            <a:ext cx="8007034" cy="2957943"/>
          </a:xfrm>
          <a:prstGeom prst="rect">
            <a:avLst/>
          </a:prstGeom>
        </p:spPr>
      </p:pic>
      <p:sp>
        <p:nvSpPr>
          <p:cNvPr id="15" name="TextBox 14"/>
          <p:cNvSpPr txBox="1"/>
          <p:nvPr/>
        </p:nvSpPr>
        <p:spPr>
          <a:xfrm>
            <a:off x="1654191" y="1755551"/>
            <a:ext cx="1645402" cy="369332"/>
          </a:xfrm>
          <a:prstGeom prst="rect">
            <a:avLst/>
          </a:prstGeom>
          <a:noFill/>
          <a:ln>
            <a:solidFill>
              <a:srgbClr val="FF0000"/>
            </a:solidFill>
          </a:ln>
        </p:spPr>
        <p:txBody>
          <a:bodyPr wrap="none" rtlCol="0">
            <a:spAutoFit/>
          </a:bodyPr>
          <a:lstStyle/>
          <a:p>
            <a:r>
              <a:rPr lang="en-US" dirty="0"/>
              <a:t>Pre-Stimulation </a:t>
            </a:r>
          </a:p>
        </p:txBody>
      </p:sp>
      <p:sp>
        <p:nvSpPr>
          <p:cNvPr id="16" name="TextBox 15"/>
          <p:cNvSpPr txBox="1"/>
          <p:nvPr/>
        </p:nvSpPr>
        <p:spPr>
          <a:xfrm>
            <a:off x="5772709" y="1774258"/>
            <a:ext cx="1739403" cy="369332"/>
          </a:xfrm>
          <a:prstGeom prst="rect">
            <a:avLst/>
          </a:prstGeom>
          <a:noFill/>
          <a:ln>
            <a:solidFill>
              <a:srgbClr val="FF0000"/>
            </a:solidFill>
          </a:ln>
        </p:spPr>
        <p:txBody>
          <a:bodyPr wrap="none" rtlCol="0">
            <a:spAutoFit/>
          </a:bodyPr>
          <a:lstStyle/>
          <a:p>
            <a:r>
              <a:rPr lang="en-US" dirty="0"/>
              <a:t>Post-Stimulation </a:t>
            </a:r>
          </a:p>
        </p:txBody>
      </p:sp>
      <p:sp>
        <p:nvSpPr>
          <p:cNvPr id="3" name="TextBox 2"/>
          <p:cNvSpPr txBox="1"/>
          <p:nvPr/>
        </p:nvSpPr>
        <p:spPr>
          <a:xfrm>
            <a:off x="2573186" y="3796238"/>
            <a:ext cx="1415772" cy="369332"/>
          </a:xfrm>
          <a:prstGeom prst="rect">
            <a:avLst/>
          </a:prstGeom>
          <a:noFill/>
        </p:spPr>
        <p:txBody>
          <a:bodyPr wrap="none" rtlCol="0">
            <a:spAutoFit/>
          </a:bodyPr>
          <a:lstStyle/>
          <a:p>
            <a:r>
              <a:rPr lang="en-US" dirty="0"/>
              <a:t>Plateau: 1.18</a:t>
            </a:r>
          </a:p>
        </p:txBody>
      </p:sp>
      <p:sp>
        <p:nvSpPr>
          <p:cNvPr id="6" name="TextBox 5"/>
          <p:cNvSpPr txBox="1"/>
          <p:nvPr/>
        </p:nvSpPr>
        <p:spPr>
          <a:xfrm>
            <a:off x="6159195" y="2867610"/>
            <a:ext cx="1352917" cy="369332"/>
          </a:xfrm>
          <a:prstGeom prst="rect">
            <a:avLst/>
          </a:prstGeom>
          <a:noFill/>
        </p:spPr>
        <p:txBody>
          <a:bodyPr wrap="none" rtlCol="0">
            <a:spAutoFit/>
          </a:bodyPr>
          <a:lstStyle/>
          <a:p>
            <a:r>
              <a:rPr lang="en-US" dirty="0"/>
              <a:t>Plateau 1.79</a:t>
            </a:r>
          </a:p>
        </p:txBody>
      </p:sp>
      <p:sp>
        <p:nvSpPr>
          <p:cNvPr id="17" name="TextBox 16"/>
          <p:cNvSpPr txBox="1"/>
          <p:nvPr/>
        </p:nvSpPr>
        <p:spPr>
          <a:xfrm>
            <a:off x="1654191" y="4828797"/>
            <a:ext cx="1593555" cy="369332"/>
          </a:xfrm>
          <a:prstGeom prst="rect">
            <a:avLst/>
          </a:prstGeom>
          <a:noFill/>
        </p:spPr>
        <p:txBody>
          <a:bodyPr wrap="none" rtlCol="0">
            <a:spAutoFit/>
          </a:bodyPr>
          <a:lstStyle/>
          <a:p>
            <a:r>
              <a:rPr lang="en-US" dirty="0"/>
              <a:t>Inflection: 0.86</a:t>
            </a:r>
          </a:p>
        </p:txBody>
      </p:sp>
      <p:sp>
        <p:nvSpPr>
          <p:cNvPr id="18" name="TextBox 17"/>
          <p:cNvSpPr txBox="1"/>
          <p:nvPr/>
        </p:nvSpPr>
        <p:spPr>
          <a:xfrm>
            <a:off x="5006814" y="4795373"/>
            <a:ext cx="1531789" cy="369332"/>
          </a:xfrm>
          <a:prstGeom prst="rect">
            <a:avLst/>
          </a:prstGeom>
          <a:noFill/>
        </p:spPr>
        <p:txBody>
          <a:bodyPr wrap="none" rtlCol="0">
            <a:spAutoFit/>
          </a:bodyPr>
          <a:lstStyle/>
          <a:p>
            <a:r>
              <a:rPr lang="en-US" dirty="0"/>
              <a:t>Inflection 0.85</a:t>
            </a:r>
          </a:p>
        </p:txBody>
      </p:sp>
      <p:sp>
        <p:nvSpPr>
          <p:cNvPr id="19" name="TextBox 18"/>
          <p:cNvSpPr txBox="1"/>
          <p:nvPr/>
        </p:nvSpPr>
        <p:spPr>
          <a:xfrm>
            <a:off x="2656731" y="4278151"/>
            <a:ext cx="1112617" cy="369332"/>
          </a:xfrm>
          <a:prstGeom prst="rect">
            <a:avLst/>
          </a:prstGeom>
          <a:noFill/>
        </p:spPr>
        <p:txBody>
          <a:bodyPr wrap="none" rtlCol="0">
            <a:spAutoFit/>
          </a:bodyPr>
          <a:lstStyle/>
          <a:p>
            <a:r>
              <a:rPr lang="en-US" dirty="0">
                <a:solidFill>
                  <a:schemeClr val="bg1"/>
                </a:solidFill>
              </a:rPr>
              <a:t>AUC: 0.65</a:t>
            </a:r>
          </a:p>
        </p:txBody>
      </p:sp>
      <p:sp>
        <p:nvSpPr>
          <p:cNvPr id="20" name="TextBox 19"/>
          <p:cNvSpPr txBox="1"/>
          <p:nvPr/>
        </p:nvSpPr>
        <p:spPr>
          <a:xfrm>
            <a:off x="6034503" y="4239190"/>
            <a:ext cx="1112617" cy="369332"/>
          </a:xfrm>
          <a:prstGeom prst="rect">
            <a:avLst/>
          </a:prstGeom>
          <a:noFill/>
        </p:spPr>
        <p:txBody>
          <a:bodyPr wrap="none" rtlCol="0">
            <a:spAutoFit/>
          </a:bodyPr>
          <a:lstStyle/>
          <a:p>
            <a:r>
              <a:rPr lang="en-US" dirty="0">
                <a:solidFill>
                  <a:srgbClr val="FFFFFF"/>
                </a:solidFill>
              </a:rPr>
              <a:t>AUC: 4.04</a:t>
            </a:r>
          </a:p>
        </p:txBody>
      </p:sp>
      <p:pic>
        <p:nvPicPr>
          <p:cNvPr id="21" name="Picture 20" descr="outlin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99" y="1"/>
            <a:ext cx="1016000" cy="1016000"/>
          </a:xfrm>
          <a:prstGeom prst="rect">
            <a:avLst/>
          </a:prstGeom>
        </p:spPr>
      </p:pic>
      <p:sp>
        <p:nvSpPr>
          <p:cNvPr id="22" name="Rectangle 3"/>
          <p:cNvSpPr txBox="1">
            <a:spLocks noChangeArrowheads="1"/>
          </p:cNvSpPr>
          <p:nvPr/>
        </p:nvSpPr>
        <p:spPr>
          <a:xfrm>
            <a:off x="369186" y="5528903"/>
            <a:ext cx="4637628" cy="523220"/>
          </a:xfrm>
          <a:prstGeom prst="rect">
            <a:avLst/>
          </a:prstGeom>
          <a:solidFill>
            <a:schemeClr val="bg1">
              <a:lumMod val="85000"/>
            </a:schemeClr>
          </a:solidFill>
          <a:ln w="28575" cmpd="sng">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Clr>
                <a:srgbClr val="DD8047"/>
              </a:buClr>
              <a:buFont typeface="Wingdings"/>
              <a:buNone/>
              <a:defRPr/>
            </a:pPr>
            <a:r>
              <a:rPr lang="en-US" sz="2800" dirty="0">
                <a:solidFill>
                  <a:prstClr val="black"/>
                </a:solidFill>
                <a:latin typeface="Calibri"/>
                <a:ea typeface="Arial" charset="0"/>
                <a:cs typeface="Calibri"/>
              </a:rPr>
              <a:t>Quantifies comparison</a:t>
            </a:r>
          </a:p>
        </p:txBody>
      </p:sp>
    </p:spTree>
    <p:extLst>
      <p:ext uri="{BB962C8B-B14F-4D97-AF65-F5344CB8AC3E}">
        <p14:creationId xmlns:p14="http://schemas.microsoft.com/office/powerpoint/2010/main" val="293794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48028"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DRE</a:t>
            </a:r>
            <a:r>
              <a:rPr lang="en-US" b="1" dirty="0">
                <a:solidFill>
                  <a:srgbClr val="008000"/>
                </a:solidFill>
                <a:latin typeface="+mn-lt"/>
                <a:cs typeface="Plantagenet Cherokee"/>
              </a:rPr>
              <a:t>VI</a:t>
            </a:r>
            <a:r>
              <a:rPr lang="en-US" b="1" dirty="0">
                <a:latin typeface="+mn-lt"/>
                <a:cs typeface="Plantagenet Cherokee"/>
              </a:rPr>
              <a:t> (visual)</a:t>
            </a:r>
            <a:endParaRPr lang="en-US" dirty="0">
              <a:latin typeface="+mn-lt"/>
            </a:endParaRPr>
          </a:p>
        </p:txBody>
      </p:sp>
      <p:sp>
        <p:nvSpPr>
          <p:cNvPr id="2" name="Slide Number Placeholder 1"/>
          <p:cNvSpPr>
            <a:spLocks noGrp="1"/>
          </p:cNvSpPr>
          <p:nvPr>
            <p:ph type="sldNum" sz="quarter" idx="12"/>
          </p:nvPr>
        </p:nvSpPr>
        <p:spPr/>
        <p:txBody>
          <a:bodyPr/>
          <a:lstStyle/>
          <a:p>
            <a:fld id="{9349540F-9D07-134F-A0E3-DBC5CF321767}" type="slidenum">
              <a:rPr lang="en-US" smtClean="0"/>
              <a:t>112</a:t>
            </a:fld>
            <a:endParaRPr lang="en-US" dirty="0"/>
          </a:p>
        </p:txBody>
      </p:sp>
      <p:sp>
        <p:nvSpPr>
          <p:cNvPr id="13" name="TextBox 12"/>
          <p:cNvSpPr txBox="1"/>
          <p:nvPr/>
        </p:nvSpPr>
        <p:spPr>
          <a:xfrm>
            <a:off x="5134428" y="1783834"/>
            <a:ext cx="1057501" cy="369332"/>
          </a:xfrm>
          <a:prstGeom prst="rect">
            <a:avLst/>
          </a:prstGeom>
          <a:solidFill>
            <a:srgbClr val="FFFFFF"/>
          </a:solidFill>
          <a:ln>
            <a:noFill/>
          </a:ln>
        </p:spPr>
        <p:txBody>
          <a:bodyPr wrap="none" rtlCol="0">
            <a:spAutoFit/>
          </a:bodyPr>
          <a:lstStyle/>
          <a:p>
            <a:r>
              <a:rPr lang="en-US" dirty="0"/>
              <a:t>Raw data</a:t>
            </a:r>
          </a:p>
        </p:txBody>
      </p:sp>
      <p:sp>
        <p:nvSpPr>
          <p:cNvPr id="14" name="TextBox 13"/>
          <p:cNvSpPr txBox="1"/>
          <p:nvPr/>
        </p:nvSpPr>
        <p:spPr>
          <a:xfrm>
            <a:off x="3348323" y="2516196"/>
            <a:ext cx="4615454" cy="369332"/>
          </a:xfrm>
          <a:prstGeom prst="rect">
            <a:avLst/>
          </a:prstGeom>
          <a:noFill/>
          <a:ln>
            <a:solidFill>
              <a:srgbClr val="008000"/>
            </a:solidFill>
          </a:ln>
        </p:spPr>
        <p:txBody>
          <a:bodyPr wrap="none" rtlCol="0">
            <a:spAutoFit/>
          </a:bodyPr>
          <a:lstStyle/>
          <a:p>
            <a:r>
              <a:rPr lang="en-US" dirty="0"/>
              <a:t>Compute Kernel Density Estimate on a fine grid</a:t>
            </a:r>
          </a:p>
        </p:txBody>
      </p:sp>
      <p:sp>
        <p:nvSpPr>
          <p:cNvPr id="15" name="TextBox 14"/>
          <p:cNvSpPr txBox="1"/>
          <p:nvPr/>
        </p:nvSpPr>
        <p:spPr>
          <a:xfrm>
            <a:off x="3252293" y="3471432"/>
            <a:ext cx="5147563" cy="369332"/>
          </a:xfrm>
          <a:prstGeom prst="rect">
            <a:avLst/>
          </a:prstGeom>
          <a:noFill/>
          <a:ln>
            <a:solidFill>
              <a:srgbClr val="008000"/>
            </a:solidFill>
          </a:ln>
        </p:spPr>
        <p:txBody>
          <a:bodyPr wrap="none" rtlCol="0">
            <a:spAutoFit/>
          </a:bodyPr>
          <a:lstStyle/>
          <a:p>
            <a:r>
              <a:rPr lang="en-US" dirty="0"/>
              <a:t>Column-normalize grid to obtain Conditional Density</a:t>
            </a:r>
          </a:p>
        </p:txBody>
      </p:sp>
      <p:sp>
        <p:nvSpPr>
          <p:cNvPr id="16" name="TextBox 15"/>
          <p:cNvSpPr txBox="1"/>
          <p:nvPr/>
        </p:nvSpPr>
        <p:spPr>
          <a:xfrm>
            <a:off x="3594935" y="4366384"/>
            <a:ext cx="4122230" cy="369332"/>
          </a:xfrm>
          <a:prstGeom prst="rect">
            <a:avLst/>
          </a:prstGeom>
          <a:noFill/>
          <a:ln>
            <a:solidFill>
              <a:srgbClr val="008000"/>
            </a:solidFill>
          </a:ln>
        </p:spPr>
        <p:txBody>
          <a:bodyPr wrap="none" rtlCol="0">
            <a:spAutoFit/>
          </a:bodyPr>
          <a:lstStyle/>
          <a:p>
            <a:r>
              <a:rPr lang="en-US" dirty="0"/>
              <a:t>Rescale each column and render heatmap</a:t>
            </a:r>
          </a:p>
        </p:txBody>
      </p:sp>
      <p:cxnSp>
        <p:nvCxnSpPr>
          <p:cNvPr id="4" name="Straight Arrow Connector 3"/>
          <p:cNvCxnSpPr/>
          <p:nvPr/>
        </p:nvCxnSpPr>
        <p:spPr>
          <a:xfrm>
            <a:off x="5656050" y="2870926"/>
            <a:ext cx="0" cy="6005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656050" y="3840764"/>
            <a:ext cx="0" cy="5118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656050" y="4735716"/>
            <a:ext cx="0" cy="682674"/>
          </a:xfrm>
          <a:prstGeom prst="straightConnector1">
            <a:avLst/>
          </a:prstGeom>
          <a:ln>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436181" y="5418390"/>
            <a:ext cx="4439737" cy="369332"/>
          </a:xfrm>
          <a:prstGeom prst="rect">
            <a:avLst/>
          </a:prstGeom>
          <a:noFill/>
          <a:ln>
            <a:solidFill>
              <a:srgbClr val="008000"/>
            </a:solidFill>
          </a:ln>
        </p:spPr>
        <p:txBody>
          <a:bodyPr wrap="none" rtlCol="0">
            <a:spAutoFit/>
          </a:bodyPr>
          <a:lstStyle/>
          <a:p>
            <a:r>
              <a:rPr lang="en-US" dirty="0"/>
              <a:t>Compute best-fit curve to high density region</a:t>
            </a:r>
          </a:p>
        </p:txBody>
      </p:sp>
      <p:cxnSp>
        <p:nvCxnSpPr>
          <p:cNvPr id="20" name="Straight Arrow Connector 19"/>
          <p:cNvCxnSpPr/>
          <p:nvPr/>
        </p:nvCxnSpPr>
        <p:spPr>
          <a:xfrm>
            <a:off x="5672711" y="2153166"/>
            <a:ext cx="0" cy="3368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a:stretch>
            <a:fillRect/>
          </a:stretch>
        </p:blipFill>
        <p:spPr>
          <a:xfrm>
            <a:off x="1259972" y="1142999"/>
            <a:ext cx="1917700" cy="5414611"/>
          </a:xfrm>
          <a:prstGeom prst="rect">
            <a:avLst/>
          </a:prstGeom>
        </p:spPr>
      </p:pic>
      <p:pic>
        <p:nvPicPr>
          <p:cNvPr id="21" name="Picture 20" descr="outline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99" y="1"/>
            <a:ext cx="1016000" cy="1016000"/>
          </a:xfrm>
          <a:prstGeom prst="rect">
            <a:avLst/>
          </a:prstGeom>
        </p:spPr>
      </p:pic>
    </p:spTree>
    <p:extLst>
      <p:ext uri="{BB962C8B-B14F-4D97-AF65-F5344CB8AC3E}">
        <p14:creationId xmlns:p14="http://schemas.microsoft.com/office/powerpoint/2010/main" val="415919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225195" cy="1143000"/>
          </a:xfrm>
        </p:spPr>
        <p:txBody>
          <a:bodyPr>
            <a:normAutofit fontScale="90000"/>
          </a:bodyPr>
          <a:lstStyle/>
          <a:p>
            <a:pPr algn="l"/>
            <a:r>
              <a:rPr lang="en-US" dirty="0"/>
              <a:t>Diffusion KDE</a:t>
            </a:r>
          </a:p>
        </p:txBody>
      </p:sp>
      <p:sp>
        <p:nvSpPr>
          <p:cNvPr id="4" name="Slide Number Placeholder 3"/>
          <p:cNvSpPr>
            <a:spLocks noGrp="1"/>
          </p:cNvSpPr>
          <p:nvPr>
            <p:ph type="sldNum" sz="quarter" idx="12"/>
          </p:nvPr>
        </p:nvSpPr>
        <p:spPr/>
        <p:txBody>
          <a:bodyPr/>
          <a:lstStyle/>
          <a:p>
            <a:fld id="{9349540F-9D07-134F-A0E3-DBC5CF321767}" type="slidenum">
              <a:rPr lang="en-US" smtClean="0"/>
              <a:t>113</a:t>
            </a:fld>
            <a:endParaRPr lang="en-US" dirty="0"/>
          </a:p>
        </p:txBody>
      </p:sp>
      <p:pic>
        <p:nvPicPr>
          <p:cNvPr id="5" name="Picture 4" descr="heat_density_estima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429" y="42806"/>
            <a:ext cx="5787571" cy="6858000"/>
          </a:xfrm>
          <a:prstGeom prst="rect">
            <a:avLst/>
          </a:prstGeom>
        </p:spPr>
      </p:pic>
      <p:sp>
        <p:nvSpPr>
          <p:cNvPr id="7" name="TextBox 6"/>
          <p:cNvSpPr txBox="1"/>
          <p:nvPr/>
        </p:nvSpPr>
        <p:spPr>
          <a:xfrm>
            <a:off x="145312" y="1978320"/>
            <a:ext cx="3809831" cy="1200328"/>
          </a:xfrm>
          <a:prstGeom prst="rect">
            <a:avLst/>
          </a:prstGeom>
          <a:noFill/>
        </p:spPr>
        <p:txBody>
          <a:bodyPr wrap="square" rtlCol="0">
            <a:spAutoFit/>
          </a:bodyPr>
          <a:lstStyle/>
          <a:p>
            <a:r>
              <a:rPr lang="en-US" sz="2400" dirty="0"/>
              <a:t>Diffusion-based KDE estimate is faster and smoother</a:t>
            </a:r>
          </a:p>
        </p:txBody>
      </p:sp>
      <p:pic>
        <p:nvPicPr>
          <p:cNvPr id="6" name="Picture 5" descr="outlin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143" y="1"/>
            <a:ext cx="489856" cy="489856"/>
          </a:xfrm>
          <a:prstGeom prst="rect">
            <a:avLst/>
          </a:prstGeom>
        </p:spPr>
      </p:pic>
      <p:sp>
        <p:nvSpPr>
          <p:cNvPr id="3" name="Rectangle 2"/>
          <p:cNvSpPr/>
          <p:nvPr/>
        </p:nvSpPr>
        <p:spPr>
          <a:xfrm>
            <a:off x="8026400" y="948267"/>
            <a:ext cx="474133" cy="5408083"/>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413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69" y="1589403"/>
            <a:ext cx="3200400" cy="1690906"/>
          </a:xfrm>
          <a:prstGeom prst="rect">
            <a:avLst/>
          </a:prstGeom>
        </p:spPr>
      </p:pic>
      <p:sp>
        <p:nvSpPr>
          <p:cNvPr id="32" name="Down Arrow 31"/>
          <p:cNvSpPr/>
          <p:nvPr/>
        </p:nvSpPr>
        <p:spPr>
          <a:xfrm rot="16200000">
            <a:off x="4448045" y="2147865"/>
            <a:ext cx="320040" cy="57398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Content Placeholder 4"/>
          <p:cNvPicPr>
            <a:picLocks noChangeAspect="1"/>
          </p:cNvPicPr>
          <p:nvPr/>
        </p:nvPicPr>
        <p:blipFill rotWithShape="1">
          <a:blip r:embed="rId4"/>
          <a:srcRect l="10000" t="48240" r="48906" b="4894"/>
          <a:stretch/>
        </p:blipFill>
        <p:spPr>
          <a:xfrm>
            <a:off x="5003977" y="922685"/>
            <a:ext cx="3181608" cy="3024342"/>
          </a:xfrm>
          <a:prstGeom prst="rect">
            <a:avLst/>
          </a:prstGeom>
        </p:spPr>
      </p:pic>
      <p:sp>
        <p:nvSpPr>
          <p:cNvPr id="34" name="Title 1"/>
          <p:cNvSpPr txBox="1">
            <a:spLocks/>
          </p:cNvSpPr>
          <p:nvPr/>
        </p:nvSpPr>
        <p:spPr>
          <a:xfrm>
            <a:off x="1097481" y="3382425"/>
            <a:ext cx="2792976"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err="1">
                <a:latin typeface="Avenir Light" charset="0"/>
                <a:ea typeface="Avenir Light" charset="0"/>
                <a:cs typeface="Avenir Light" charset="0"/>
              </a:rPr>
              <a:t>scRNA-seq</a:t>
            </a:r>
            <a:r>
              <a:rPr lang="en-US" sz="2800" dirty="0">
                <a:latin typeface="Avenir Light" charset="0"/>
                <a:ea typeface="Avenir Light" charset="0"/>
                <a:cs typeface="Avenir Light" charset="0"/>
              </a:rPr>
              <a:t> data</a:t>
            </a:r>
          </a:p>
        </p:txBody>
      </p:sp>
      <p:sp>
        <p:nvSpPr>
          <p:cNvPr id="35" name="Title 1"/>
          <p:cNvSpPr txBox="1">
            <a:spLocks/>
          </p:cNvSpPr>
          <p:nvPr/>
        </p:nvSpPr>
        <p:spPr>
          <a:xfrm>
            <a:off x="4895056" y="3696995"/>
            <a:ext cx="33994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a:latin typeface="Avenir Light" charset="0"/>
                <a:ea typeface="Avenir Light" charset="0"/>
                <a:cs typeface="Avenir Light" charset="0"/>
              </a:rPr>
              <a:t>regulatory network</a:t>
            </a:r>
          </a:p>
        </p:txBody>
      </p:sp>
      <p:grpSp>
        <p:nvGrpSpPr>
          <p:cNvPr id="4" name="Group 3"/>
          <p:cNvGrpSpPr/>
          <p:nvPr/>
        </p:nvGrpSpPr>
        <p:grpSpPr>
          <a:xfrm>
            <a:off x="840658" y="4598627"/>
            <a:ext cx="7462684" cy="1401097"/>
            <a:chOff x="530942" y="4866968"/>
            <a:chExt cx="7462684" cy="1401097"/>
          </a:xfrm>
        </p:grpSpPr>
        <p:sp>
          <p:nvSpPr>
            <p:cNvPr id="2" name="TextBox 1"/>
            <p:cNvSpPr txBox="1"/>
            <p:nvPr/>
          </p:nvSpPr>
          <p:spPr>
            <a:xfrm>
              <a:off x="730060" y="4990247"/>
              <a:ext cx="7064448" cy="1200329"/>
            </a:xfrm>
            <a:prstGeom prst="rect">
              <a:avLst/>
            </a:prstGeom>
            <a:noFill/>
          </p:spPr>
          <p:txBody>
            <a:bodyPr wrap="square" rtlCol="0">
              <a:spAutoFit/>
            </a:bodyPr>
            <a:lstStyle/>
            <a:p>
              <a:pPr algn="ctr"/>
              <a:r>
                <a:rPr lang="en-US" sz="2400" dirty="0">
                  <a:latin typeface="Avenir Medium" charset="0"/>
                  <a:ea typeface="Avenir Medium" charset="0"/>
                  <a:cs typeface="Avenir Medium" charset="0"/>
                </a:rPr>
                <a:t>Using “snapshot” </a:t>
              </a:r>
              <a:r>
                <a:rPr lang="en-US" sz="2400" dirty="0" err="1">
                  <a:latin typeface="Avenir Medium" charset="0"/>
                  <a:ea typeface="Avenir Medium" charset="0"/>
                  <a:cs typeface="Avenir Medium" charset="0"/>
                </a:rPr>
                <a:t>scRNA-seq</a:t>
              </a:r>
              <a:r>
                <a:rPr lang="en-US" sz="2400" dirty="0">
                  <a:latin typeface="Avenir Medium" charset="0"/>
                  <a:ea typeface="Avenir Medium" charset="0"/>
                  <a:cs typeface="Avenir Medium" charset="0"/>
                </a:rPr>
                <a:t> data to predict transcription factor-target interactions involved </a:t>
              </a:r>
              <a:br>
                <a:rPr lang="en-US" sz="2400" dirty="0">
                  <a:latin typeface="Avenir Medium" charset="0"/>
                  <a:ea typeface="Avenir Medium" charset="0"/>
                  <a:cs typeface="Avenir Medium" charset="0"/>
                </a:rPr>
              </a:br>
              <a:r>
                <a:rPr lang="en-US" sz="2400" dirty="0">
                  <a:latin typeface="Avenir Medium" charset="0"/>
                  <a:ea typeface="Avenir Medium" charset="0"/>
                  <a:cs typeface="Avenir Medium" charset="0"/>
                </a:rPr>
                <a:t>in the epithelial—mesenchymal transition.</a:t>
              </a:r>
            </a:p>
          </p:txBody>
        </p:sp>
        <p:sp>
          <p:nvSpPr>
            <p:cNvPr id="3" name="Rectangle 2"/>
            <p:cNvSpPr/>
            <p:nvPr/>
          </p:nvSpPr>
          <p:spPr>
            <a:xfrm>
              <a:off x="530942" y="4866968"/>
              <a:ext cx="7462684" cy="14010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charset="0"/>
                <a:ea typeface="Avenir Medium" charset="0"/>
                <a:cs typeface="Avenir Medium" charset="0"/>
              </a:endParaRPr>
            </a:p>
          </p:txBody>
        </p:sp>
      </p:grpSp>
    </p:spTree>
    <p:extLst>
      <p:ext uri="{BB962C8B-B14F-4D97-AF65-F5344CB8AC3E}">
        <p14:creationId xmlns:p14="http://schemas.microsoft.com/office/powerpoint/2010/main" val="15601287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22404" y="2238374"/>
            <a:ext cx="2256109" cy="2046902"/>
            <a:chOff x="258082" y="2238374"/>
            <a:chExt cx="2256109" cy="2046902"/>
          </a:xfrm>
        </p:grpSpPr>
        <p:pic>
          <p:nvPicPr>
            <p:cNvPr id="5" name="Picture 4"/>
            <p:cNvPicPr>
              <a:picLocks noChangeAspect="1"/>
            </p:cNvPicPr>
            <p:nvPr/>
          </p:nvPicPr>
          <p:blipFill rotWithShape="1">
            <a:blip r:embed="rId3"/>
            <a:srcRect l="5200" t="14661" r="71364" b="14041"/>
            <a:stretch/>
          </p:blipFill>
          <p:spPr>
            <a:xfrm>
              <a:off x="628650" y="2238374"/>
              <a:ext cx="1885541" cy="1643063"/>
            </a:xfrm>
            <a:prstGeom prst="rect">
              <a:avLst/>
            </a:prstGeom>
          </p:spPr>
        </p:pic>
        <p:sp>
          <p:nvSpPr>
            <p:cNvPr id="26" name="TextBox 25"/>
            <p:cNvSpPr txBox="1"/>
            <p:nvPr/>
          </p:nvSpPr>
          <p:spPr>
            <a:xfrm>
              <a:off x="1005399" y="3854389"/>
              <a:ext cx="1132041" cy="430887"/>
            </a:xfrm>
            <a:prstGeom prst="rect">
              <a:avLst/>
            </a:prstGeom>
            <a:noFill/>
          </p:spPr>
          <p:txBody>
            <a:bodyPr wrap="none" rtlCol="0">
              <a:spAutoFit/>
            </a:bodyPr>
            <a:lstStyle/>
            <a:p>
              <a:r>
                <a:rPr lang="en-US" sz="2200" dirty="0">
                  <a:latin typeface="Avenir Book" charset="0"/>
                  <a:ea typeface="Avenir Book" charset="0"/>
                  <a:cs typeface="Avenir Book" charset="0"/>
                </a:rPr>
                <a:t>Gene X</a:t>
              </a:r>
            </a:p>
          </p:txBody>
        </p:sp>
        <p:sp>
          <p:nvSpPr>
            <p:cNvPr id="27" name="TextBox 26"/>
            <p:cNvSpPr txBox="1"/>
            <p:nvPr/>
          </p:nvSpPr>
          <p:spPr>
            <a:xfrm rot="16200000">
              <a:off x="-84480" y="2844462"/>
              <a:ext cx="1116011" cy="430887"/>
            </a:xfrm>
            <a:prstGeom prst="rect">
              <a:avLst/>
            </a:prstGeom>
            <a:noFill/>
          </p:spPr>
          <p:txBody>
            <a:bodyPr wrap="none" rtlCol="0">
              <a:spAutoFit/>
            </a:bodyPr>
            <a:lstStyle/>
            <a:p>
              <a:r>
                <a:rPr lang="en-US" sz="2200" dirty="0">
                  <a:latin typeface="Avenir Book" charset="0"/>
                  <a:ea typeface="Avenir Book" charset="0"/>
                  <a:cs typeface="Avenir Book" charset="0"/>
                </a:rPr>
                <a:t>Gene Y</a:t>
              </a:r>
            </a:p>
          </p:txBody>
        </p:sp>
      </p:grpSp>
      <p:sp>
        <p:nvSpPr>
          <p:cNvPr id="3" name="Title 1"/>
          <p:cNvSpPr txBox="1">
            <a:spLocks/>
          </p:cNvSpPr>
          <p:nvPr/>
        </p:nvSpPr>
        <p:spPr>
          <a:xfrm>
            <a:off x="628650" y="5676900"/>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quantifying gene-gene relationships</a:t>
            </a:r>
          </a:p>
        </p:txBody>
      </p:sp>
      <p:grpSp>
        <p:nvGrpSpPr>
          <p:cNvPr id="36" name="Group 35"/>
          <p:cNvGrpSpPr/>
          <p:nvPr/>
        </p:nvGrpSpPr>
        <p:grpSpPr>
          <a:xfrm>
            <a:off x="3716150" y="2238374"/>
            <a:ext cx="1981821" cy="2016125"/>
            <a:chOff x="2806079" y="2238374"/>
            <a:chExt cx="1981821" cy="2016125"/>
          </a:xfrm>
        </p:grpSpPr>
        <p:pic>
          <p:nvPicPr>
            <p:cNvPr id="9" name="Picture 8"/>
            <p:cNvPicPr>
              <a:picLocks noChangeAspect="1"/>
            </p:cNvPicPr>
            <p:nvPr/>
          </p:nvPicPr>
          <p:blipFill rotWithShape="1">
            <a:blip r:embed="rId3"/>
            <a:srcRect l="28436" t="14661" r="48128" b="14041"/>
            <a:stretch/>
          </p:blipFill>
          <p:spPr>
            <a:xfrm>
              <a:off x="2810873" y="2238374"/>
              <a:ext cx="1885541" cy="1643063"/>
            </a:xfrm>
            <a:prstGeom prst="rect">
              <a:avLst/>
            </a:prstGeom>
          </p:spPr>
        </p:pic>
        <p:grpSp>
          <p:nvGrpSpPr>
            <p:cNvPr id="18" name="Group 17"/>
            <p:cNvGrpSpPr/>
            <p:nvPr/>
          </p:nvGrpSpPr>
          <p:grpSpPr>
            <a:xfrm>
              <a:off x="2806079" y="3885167"/>
              <a:ext cx="1981821" cy="369332"/>
              <a:chOff x="3941927" y="4409560"/>
              <a:chExt cx="1981821" cy="369332"/>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022" y="4440302"/>
                <a:ext cx="847344" cy="307848"/>
              </a:xfrm>
              <a:prstGeom prst="rect">
                <a:avLst/>
              </a:prstGeom>
            </p:spPr>
          </p:pic>
          <p:sp>
            <p:nvSpPr>
              <p:cNvPr id="16" name="TextBox 15"/>
              <p:cNvSpPr txBox="1"/>
              <p:nvPr/>
            </p:nvSpPr>
            <p:spPr>
              <a:xfrm>
                <a:off x="3941927" y="4409560"/>
                <a:ext cx="540533" cy="369332"/>
              </a:xfrm>
              <a:prstGeom prst="rect">
                <a:avLst/>
              </a:prstGeom>
              <a:noFill/>
            </p:spPr>
            <p:txBody>
              <a:bodyPr wrap="none" rtlCol="0">
                <a:spAutoFit/>
              </a:bodyPr>
              <a:lstStyle/>
              <a:p>
                <a:r>
                  <a:rPr lang="en-US" dirty="0">
                    <a:latin typeface="Avenir Light" charset="0"/>
                    <a:ea typeface="Avenir Light" charset="0"/>
                    <a:cs typeface="Avenir Light" charset="0"/>
                  </a:rPr>
                  <a:t>low</a:t>
                </a:r>
              </a:p>
            </p:txBody>
          </p:sp>
          <p:sp>
            <p:nvSpPr>
              <p:cNvPr id="17" name="TextBox 16"/>
              <p:cNvSpPr txBox="1"/>
              <p:nvPr/>
            </p:nvSpPr>
            <p:spPr>
              <a:xfrm>
                <a:off x="5285432" y="4409560"/>
                <a:ext cx="638316" cy="369332"/>
              </a:xfrm>
              <a:prstGeom prst="rect">
                <a:avLst/>
              </a:prstGeom>
              <a:noFill/>
            </p:spPr>
            <p:txBody>
              <a:bodyPr wrap="none" rtlCol="0">
                <a:spAutoFit/>
              </a:bodyPr>
              <a:lstStyle/>
              <a:p>
                <a:r>
                  <a:rPr lang="en-US" dirty="0">
                    <a:latin typeface="Avenir Light" charset="0"/>
                    <a:ea typeface="Avenir Light" charset="0"/>
                    <a:cs typeface="Avenir Light" charset="0"/>
                  </a:rPr>
                  <a:t>high</a:t>
                </a:r>
              </a:p>
            </p:txBody>
          </p:sp>
        </p:grpSp>
      </p:grpSp>
      <p:grpSp>
        <p:nvGrpSpPr>
          <p:cNvPr id="13" name="Group 12"/>
          <p:cNvGrpSpPr/>
          <p:nvPr/>
        </p:nvGrpSpPr>
        <p:grpSpPr>
          <a:xfrm>
            <a:off x="6196876" y="2238374"/>
            <a:ext cx="1885541" cy="1643063"/>
            <a:chOff x="6794319" y="2263774"/>
            <a:chExt cx="1885541" cy="1643063"/>
          </a:xfrm>
        </p:grpSpPr>
        <p:pic>
          <p:nvPicPr>
            <p:cNvPr id="11" name="Picture 10"/>
            <p:cNvPicPr>
              <a:picLocks noChangeAspect="1"/>
            </p:cNvPicPr>
            <p:nvPr/>
          </p:nvPicPr>
          <p:blipFill rotWithShape="1">
            <a:blip r:embed="rId3"/>
            <a:srcRect l="75545" t="14661" r="1019" b="14041"/>
            <a:stretch/>
          </p:blipFill>
          <p:spPr>
            <a:xfrm>
              <a:off x="6794319" y="2263774"/>
              <a:ext cx="1885541" cy="1643063"/>
            </a:xfrm>
            <a:prstGeom prst="rect">
              <a:avLst/>
            </a:prstGeom>
          </p:spPr>
        </p:pic>
        <p:sp>
          <p:nvSpPr>
            <p:cNvPr id="12" name="Rectangle 11"/>
            <p:cNvSpPr/>
            <p:nvPr/>
          </p:nvSpPr>
          <p:spPr>
            <a:xfrm>
              <a:off x="7340600" y="3445933"/>
              <a:ext cx="770467"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5724673" y="3016250"/>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193509" y="3028155"/>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39991" y="1464378"/>
            <a:ext cx="2239716" cy="400110"/>
          </a:xfrm>
          <a:prstGeom prst="rect">
            <a:avLst/>
          </a:prstGeom>
          <a:noFill/>
        </p:spPr>
        <p:txBody>
          <a:bodyPr wrap="none" rtlCol="0">
            <a:spAutoFit/>
          </a:bodyPr>
          <a:lstStyle/>
          <a:p>
            <a:r>
              <a:rPr lang="en-US" sz="2000">
                <a:latin typeface="Avenir Book" charset="0"/>
                <a:ea typeface="Avenir Book" charset="0"/>
                <a:cs typeface="Avenir Book" charset="0"/>
              </a:rPr>
              <a:t>Data after MAGIC</a:t>
            </a:r>
            <a:endParaRPr lang="en-US" sz="2000" dirty="0">
              <a:latin typeface="Avenir Book" charset="0"/>
              <a:ea typeface="Avenir Book" charset="0"/>
              <a:cs typeface="Avenir Book" charset="0"/>
            </a:endParaRPr>
          </a:p>
        </p:txBody>
      </p:sp>
      <p:sp>
        <p:nvSpPr>
          <p:cNvPr id="45" name="TextBox 44"/>
          <p:cNvSpPr txBox="1"/>
          <p:nvPr/>
        </p:nvSpPr>
        <p:spPr>
          <a:xfrm>
            <a:off x="3503621" y="1464378"/>
            <a:ext cx="2299027" cy="400110"/>
          </a:xfrm>
          <a:prstGeom prst="rect">
            <a:avLst/>
          </a:prstGeom>
          <a:noFill/>
        </p:spPr>
        <p:txBody>
          <a:bodyPr wrap="none" rtlCol="0">
            <a:spAutoFit/>
          </a:bodyPr>
          <a:lstStyle/>
          <a:p>
            <a:r>
              <a:rPr lang="en-US" sz="2000">
                <a:latin typeface="Avenir Book" charset="0"/>
                <a:ea typeface="Avenir Book" charset="0"/>
                <a:cs typeface="Avenir Book" charset="0"/>
              </a:rPr>
              <a:t>Density estimation</a:t>
            </a:r>
            <a:endParaRPr lang="en-US" sz="2000" dirty="0">
              <a:latin typeface="Avenir Book" charset="0"/>
              <a:ea typeface="Avenir Book" charset="0"/>
              <a:cs typeface="Avenir Book" charset="0"/>
            </a:endParaRPr>
          </a:p>
        </p:txBody>
      </p:sp>
      <p:sp>
        <p:nvSpPr>
          <p:cNvPr id="46" name="TextBox 45"/>
          <p:cNvSpPr txBox="1"/>
          <p:nvPr/>
        </p:nvSpPr>
        <p:spPr>
          <a:xfrm>
            <a:off x="5963846" y="1470482"/>
            <a:ext cx="2359749" cy="400110"/>
          </a:xfrm>
          <a:prstGeom prst="rect">
            <a:avLst/>
          </a:prstGeom>
          <a:noFill/>
        </p:spPr>
        <p:txBody>
          <a:bodyPr wrap="none" rtlCol="0">
            <a:spAutoFit/>
          </a:bodyPr>
          <a:lstStyle/>
          <a:p>
            <a:r>
              <a:rPr lang="en-US" sz="2000">
                <a:latin typeface="Avenir Book" charset="0"/>
                <a:ea typeface="Avenir Book" charset="0"/>
                <a:cs typeface="Avenir Book" charset="0"/>
              </a:rPr>
              <a:t>Mutual information</a:t>
            </a:r>
            <a:endParaRPr lang="en-US" sz="2000" dirty="0">
              <a:latin typeface="Avenir Book" charset="0"/>
              <a:ea typeface="Avenir Book" charset="0"/>
              <a:cs typeface="Avenir Book" charset="0"/>
            </a:endParaRPr>
          </a:p>
        </p:txBody>
      </p:sp>
    </p:spTree>
    <p:extLst>
      <p:ext uri="{BB962C8B-B14F-4D97-AF65-F5344CB8AC3E}">
        <p14:creationId xmlns:p14="http://schemas.microsoft.com/office/powerpoint/2010/main" val="40145857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21270-DF82-9748-8A5A-C40C9FAFED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772"/>
          <a:stretch/>
        </p:blipFill>
        <p:spPr bwMode="auto">
          <a:xfrm>
            <a:off x="932867" y="1248138"/>
            <a:ext cx="7278266" cy="53343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C3F9787B-844A-DC43-B81E-18B55D1EC347}"/>
              </a:ext>
            </a:extLst>
          </p:cNvPr>
          <p:cNvSpPr txBox="1"/>
          <p:nvPr/>
        </p:nvSpPr>
        <p:spPr>
          <a:xfrm>
            <a:off x="1469987" y="6261902"/>
            <a:ext cx="3121367" cy="369332"/>
          </a:xfrm>
          <a:prstGeom prst="rect">
            <a:avLst/>
          </a:prstGeom>
          <a:solidFill>
            <a:schemeClr val="bg1"/>
          </a:solidFill>
        </p:spPr>
        <p:txBody>
          <a:bodyPr wrap="none" rtlCol="0">
            <a:spAutoFit/>
          </a:bodyPr>
          <a:lstStyle/>
          <a:p>
            <a:pPr algn="l"/>
            <a:r>
              <a:rPr lang="en-US" dirty="0">
                <a:latin typeface="Arial" panose="020B0604020202020204" pitchFamily="34" charset="0"/>
                <a:cs typeface="Arial" panose="020B0604020202020204" pitchFamily="34" charset="0"/>
              </a:rPr>
              <a:t>Cells ordered by pseudotime</a:t>
            </a:r>
          </a:p>
        </p:txBody>
      </p:sp>
      <p:sp>
        <p:nvSpPr>
          <p:cNvPr id="5" name="TextBox 4">
            <a:extLst>
              <a:ext uri="{FF2B5EF4-FFF2-40B4-BE49-F238E27FC236}">
                <a16:creationId xmlns:a16="http://schemas.microsoft.com/office/drawing/2014/main" id="{6D21FC48-9EE4-504C-8AFE-715CAE7EFEC1}"/>
              </a:ext>
            </a:extLst>
          </p:cNvPr>
          <p:cNvSpPr txBox="1"/>
          <p:nvPr/>
        </p:nvSpPr>
        <p:spPr>
          <a:xfrm>
            <a:off x="273997" y="245318"/>
            <a:ext cx="8634713"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Ranking genes by association with pseudotime identifies drivers of differentiation</a:t>
            </a:r>
          </a:p>
        </p:txBody>
      </p:sp>
    </p:spTree>
    <p:extLst>
      <p:ext uri="{BB962C8B-B14F-4D97-AF65-F5344CB8AC3E}">
        <p14:creationId xmlns:p14="http://schemas.microsoft.com/office/powerpoint/2010/main" val="36707790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Mutual information (MI) can be used to identify non-linear relationships between variables</a:t>
            </a:r>
          </a:p>
          <a:p>
            <a:pPr marL="457200" indent="-457200">
              <a:buFont typeface="+mj-lt"/>
              <a:buAutoNum type="arabicPeriod"/>
            </a:pPr>
            <a:endParaRPr lang="en-US" dirty="0"/>
          </a:p>
          <a:p>
            <a:pPr marL="457200" indent="-457200">
              <a:buFont typeface="+mj-lt"/>
              <a:buAutoNum type="arabicPeriod"/>
            </a:pPr>
            <a:r>
              <a:rPr lang="en-US" dirty="0"/>
              <a:t>Density normalization allows for quantifying MI in regions of data sparsity</a:t>
            </a:r>
          </a:p>
          <a:p>
            <a:pPr marL="457200" indent="-457200">
              <a:buFont typeface="+mj-lt"/>
              <a:buAutoNum type="arabicPeriod"/>
            </a:pPr>
            <a:endParaRPr lang="en-US" dirty="0"/>
          </a:p>
          <a:p>
            <a:pPr marL="457200" indent="-457200">
              <a:buFont typeface="+mj-lt"/>
              <a:buAutoNum type="arabicPeriod"/>
            </a:pPr>
            <a:r>
              <a:rPr lang="en-US" dirty="0"/>
              <a:t>MI can quantify gene-gene relationships to infer regulatory relationships</a:t>
            </a:r>
          </a:p>
          <a:p>
            <a:pPr marL="457200" indent="-457200">
              <a:buFont typeface="+mj-lt"/>
              <a:buAutoNum type="arabicPeriod"/>
            </a:pPr>
            <a:endParaRPr lang="en-US" dirty="0"/>
          </a:p>
          <a:p>
            <a:pPr marL="457200" indent="-457200">
              <a:buFont typeface="+mj-lt"/>
              <a:buAutoNum type="arabicPeriod"/>
            </a:pPr>
            <a:r>
              <a:rPr lang="en-US" dirty="0"/>
              <a:t>MI of genes with pseudotime identifies drivers of differentiation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40094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41" name="Google Shape;141;p23"/>
          <p:cNvSpPr txBox="1"/>
          <p:nvPr/>
        </p:nvSpPr>
        <p:spPr>
          <a:xfrm>
            <a:off x="994700" y="20117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r>
              <a:rPr lang="en" sz="2400"/>
              <a:t>Move centroids to middle of cluster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 sz="2400">
                <a:solidFill>
                  <a:schemeClr val="dk1"/>
                </a:solidFill>
              </a:rPr>
              <a:t>Assign points to nearest centroid</a:t>
            </a:r>
            <a:endParaRPr sz="2400"/>
          </a:p>
        </p:txBody>
      </p:sp>
      <p:pic>
        <p:nvPicPr>
          <p:cNvPr id="142" name="Google Shape;142;p23"/>
          <p:cNvPicPr preferRelativeResize="0"/>
          <p:nvPr/>
        </p:nvPicPr>
        <p:blipFill>
          <a:blip r:embed="rId3">
            <a:alphaModFix/>
          </a:blip>
          <a:stretch>
            <a:fillRect/>
          </a:stretch>
        </p:blipFill>
        <p:spPr>
          <a:xfrm>
            <a:off x="3330650" y="2058075"/>
            <a:ext cx="4743450" cy="2343150"/>
          </a:xfrm>
          <a:prstGeom prst="rect">
            <a:avLst/>
          </a:prstGeom>
          <a:noFill/>
          <a:ln>
            <a:noFill/>
          </a:ln>
        </p:spPr>
      </p:pic>
      <p:sp>
        <p:nvSpPr>
          <p:cNvPr id="143" name="Google Shape;143;p23"/>
          <p:cNvSpPr txBox="1"/>
          <p:nvPr/>
        </p:nvSpPr>
        <p:spPr>
          <a:xfrm>
            <a:off x="572150" y="2374025"/>
            <a:ext cx="723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4.</a:t>
            </a:r>
            <a:endParaRPr sz="2400"/>
          </a:p>
        </p:txBody>
      </p:sp>
      <p:pic>
        <p:nvPicPr>
          <p:cNvPr id="144" name="Google Shape;144;p23"/>
          <p:cNvPicPr preferRelativeResize="0"/>
          <p:nvPr/>
        </p:nvPicPr>
        <p:blipFill>
          <a:blip r:embed="rId4">
            <a:alphaModFix/>
          </a:blip>
          <a:stretch>
            <a:fillRect/>
          </a:stretch>
        </p:blipFill>
        <p:spPr>
          <a:xfrm>
            <a:off x="3440175" y="4449742"/>
            <a:ext cx="4524375" cy="2228850"/>
          </a:xfrm>
          <a:prstGeom prst="rect">
            <a:avLst/>
          </a:prstGeom>
          <a:noFill/>
          <a:ln>
            <a:noFill/>
          </a:ln>
        </p:spPr>
      </p:pic>
      <p:sp>
        <p:nvSpPr>
          <p:cNvPr id="9" name="Google Shape;134;p22">
            <a:extLst>
              <a:ext uri="{FF2B5EF4-FFF2-40B4-BE49-F238E27FC236}">
                <a16:creationId xmlns:a16="http://schemas.microsoft.com/office/drawing/2014/main" id="{E17B5307-B672-D944-9C72-B5B0830FF07E}"/>
              </a:ext>
            </a:extLst>
          </p:cNvPr>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0" name="Google Shape;135;p22">
            <a:extLst>
              <a:ext uri="{FF2B5EF4-FFF2-40B4-BE49-F238E27FC236}">
                <a16:creationId xmlns:a16="http://schemas.microsoft.com/office/drawing/2014/main" id="{C6296346-6670-6C4C-BE53-2FBB321F801B}"/>
              </a:ext>
            </a:extLst>
          </p:cNvPr>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3875152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529501"/>
            <a:ext cx="8520600" cy="10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10 iterations of KMeans on Gaussians</a:t>
            </a:r>
            <a:endParaRPr/>
          </a:p>
        </p:txBody>
      </p:sp>
      <p:pic>
        <p:nvPicPr>
          <p:cNvPr id="152" name="Google Shape;152;p24"/>
          <p:cNvPicPr preferRelativeResize="0"/>
          <p:nvPr/>
        </p:nvPicPr>
        <p:blipFill>
          <a:blip r:embed="rId3">
            <a:alphaModFix/>
          </a:blip>
          <a:stretch>
            <a:fillRect/>
          </a:stretch>
        </p:blipFill>
        <p:spPr>
          <a:xfrm>
            <a:off x="311700" y="1897087"/>
            <a:ext cx="8520600" cy="3834284"/>
          </a:xfrm>
          <a:prstGeom prst="rect">
            <a:avLst/>
          </a:prstGeom>
          <a:noFill/>
          <a:ln>
            <a:noFill/>
          </a:ln>
        </p:spPr>
      </p:pic>
    </p:spTree>
    <p:extLst>
      <p:ext uri="{BB962C8B-B14F-4D97-AF65-F5344CB8AC3E}">
        <p14:creationId xmlns:p14="http://schemas.microsoft.com/office/powerpoint/2010/main" val="411786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convergence look like?</a:t>
            </a:r>
            <a:endParaRPr/>
          </a:p>
        </p:txBody>
      </p:sp>
      <p:pic>
        <p:nvPicPr>
          <p:cNvPr id="158" name="Google Shape;158;p25"/>
          <p:cNvPicPr preferRelativeResize="0"/>
          <p:nvPr/>
        </p:nvPicPr>
        <p:blipFill>
          <a:blip r:embed="rId3">
            <a:alphaModFix/>
          </a:blip>
          <a:stretch>
            <a:fillRect/>
          </a:stretch>
        </p:blipFill>
        <p:spPr>
          <a:xfrm>
            <a:off x="1149848" y="2252500"/>
            <a:ext cx="6474299" cy="4316199"/>
          </a:xfrm>
          <a:prstGeom prst="rect">
            <a:avLst/>
          </a:prstGeom>
          <a:noFill/>
          <a:ln>
            <a:noFill/>
          </a:ln>
        </p:spPr>
      </p:pic>
      <p:pic>
        <p:nvPicPr>
          <p:cNvPr id="159" name="Google Shape;159;p25"/>
          <p:cNvPicPr preferRelativeResize="0"/>
          <p:nvPr/>
        </p:nvPicPr>
        <p:blipFill>
          <a:blip r:embed="rId4">
            <a:alphaModFix/>
          </a:blip>
          <a:stretch>
            <a:fillRect/>
          </a:stretch>
        </p:blipFill>
        <p:spPr>
          <a:xfrm>
            <a:off x="4035225" y="1157750"/>
            <a:ext cx="3745500" cy="1232029"/>
          </a:xfrm>
          <a:prstGeom prst="rect">
            <a:avLst/>
          </a:prstGeom>
          <a:noFill/>
          <a:ln>
            <a:noFill/>
          </a:ln>
        </p:spPr>
      </p:pic>
      <p:sp>
        <p:nvSpPr>
          <p:cNvPr id="160" name="Google Shape;160;p25"/>
          <p:cNvSpPr txBox="1"/>
          <p:nvPr/>
        </p:nvSpPr>
        <p:spPr>
          <a:xfrm>
            <a:off x="428900" y="1542463"/>
            <a:ext cx="14601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Inertia   = </a:t>
            </a:r>
            <a:endParaRPr sz="1800"/>
          </a:p>
        </p:txBody>
      </p:sp>
      <p:sp>
        <p:nvSpPr>
          <p:cNvPr id="161" name="Google Shape;161;p25"/>
          <p:cNvSpPr txBox="1"/>
          <p:nvPr/>
        </p:nvSpPr>
        <p:spPr>
          <a:xfrm>
            <a:off x="1615275" y="138730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within-cluster sum-of-squares</a:t>
            </a:r>
            <a:endParaRPr sz="1800">
              <a:solidFill>
                <a:schemeClr val="dk1"/>
              </a:solidFill>
            </a:endParaRPr>
          </a:p>
        </p:txBody>
      </p:sp>
      <p:sp>
        <p:nvSpPr>
          <p:cNvPr id="162" name="Google Shape;162;p25"/>
          <p:cNvSpPr txBox="1"/>
          <p:nvPr/>
        </p:nvSpPr>
        <p:spPr>
          <a:xfrm>
            <a:off x="3480900" y="1537750"/>
            <a:ext cx="4863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p:txBody>
      </p:sp>
      <p:cxnSp>
        <p:nvCxnSpPr>
          <p:cNvPr id="163" name="Google Shape;163;p25"/>
          <p:cNvCxnSpPr/>
          <p:nvPr/>
        </p:nvCxnSpPr>
        <p:spPr>
          <a:xfrm flipH="1">
            <a:off x="3513350" y="4395725"/>
            <a:ext cx="867000" cy="11589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5"/>
          <p:cNvSpPr txBox="1"/>
          <p:nvPr/>
        </p:nvSpPr>
        <p:spPr>
          <a:xfrm>
            <a:off x="4185975" y="402885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convergence</a:t>
            </a:r>
            <a:endParaRPr sz="1800">
              <a:solidFill>
                <a:schemeClr val="dk1"/>
              </a:solidFill>
            </a:endParaRPr>
          </a:p>
        </p:txBody>
      </p:sp>
    </p:spTree>
    <p:extLst>
      <p:ext uri="{BB962C8B-B14F-4D97-AF65-F5344CB8AC3E}">
        <p14:creationId xmlns:p14="http://schemas.microsoft.com/office/powerpoint/2010/main" val="213481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converge to?</a:t>
            </a:r>
          </a:p>
        </p:txBody>
      </p:sp>
      <p:sp>
        <p:nvSpPr>
          <p:cNvPr id="3" name="Content Placeholder 2"/>
          <p:cNvSpPr>
            <a:spLocks noGrp="1"/>
          </p:cNvSpPr>
          <p:nvPr>
            <p:ph idx="1"/>
          </p:nvPr>
        </p:nvSpPr>
        <p:spPr/>
        <p:txBody>
          <a:bodyPr/>
          <a:lstStyle/>
          <a:p>
            <a:r>
              <a:rPr lang="en-US" dirty="0"/>
              <a:t>Generally a local minima. </a:t>
            </a:r>
          </a:p>
          <a:p>
            <a:endParaRPr lang="en-US" dirty="0"/>
          </a:p>
          <a:p>
            <a:r>
              <a:rPr lang="en-US" dirty="0"/>
              <a:t>Sensitive to initial conditions </a:t>
            </a:r>
          </a:p>
          <a:p>
            <a:endParaRPr lang="en-US" dirty="0"/>
          </a:p>
          <a:p>
            <a:r>
              <a:rPr lang="en-US" dirty="0"/>
              <a:t>Methods for initialization: </a:t>
            </a:r>
          </a:p>
          <a:p>
            <a:pPr lvl="1"/>
            <a:r>
              <a:rPr lang="en-US" dirty="0" err="1"/>
              <a:t>Forgy</a:t>
            </a:r>
            <a:r>
              <a:rPr lang="en-US" dirty="0"/>
              <a:t>: K observations chosen as means</a:t>
            </a:r>
          </a:p>
          <a:p>
            <a:pPr lvl="1"/>
            <a:r>
              <a:rPr lang="en-US" dirty="0"/>
              <a:t>Random Partition: Randomly partitions data</a:t>
            </a:r>
          </a:p>
        </p:txBody>
      </p:sp>
    </p:spTree>
    <p:extLst>
      <p:ext uri="{BB962C8B-B14F-4D97-AF65-F5344CB8AC3E}">
        <p14:creationId xmlns:p14="http://schemas.microsoft.com/office/powerpoint/2010/main" val="2226874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E8DC-E151-704F-AAB8-E4F120F055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F8B32E2-47CF-E545-88DE-D17E9D7D256C}"/>
              </a:ext>
            </a:extLst>
          </p:cNvPr>
          <p:cNvSpPr>
            <a:spLocks noGrp="1"/>
          </p:cNvSpPr>
          <p:nvPr>
            <p:ph type="subTitle" idx="1"/>
          </p:nvPr>
        </p:nvSpPr>
        <p:spPr/>
        <p:txBody>
          <a:bodyPr/>
          <a:lstStyle/>
          <a:p>
            <a:endParaRPr lang="en-US"/>
          </a:p>
        </p:txBody>
      </p:sp>
      <p:pic>
        <p:nvPicPr>
          <p:cNvPr id="5" name="slide.url=https://www.polleverywhere.com/multiple_choice_polls/zUnXsAnl2jlUJAHMGDLt6">
            <a:extLst>
              <a:ext uri="{FF2B5EF4-FFF2-40B4-BE49-F238E27FC236}">
                <a16:creationId xmlns:a16="http://schemas.microsoft.com/office/drawing/2014/main" id="{510F3285-2E5A-3A47-8B41-24FB9492F21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72856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362300" y="1272958"/>
            <a:ext cx="3586500" cy="48526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k-Means assumes:</a:t>
            </a:r>
            <a:endParaRPr sz="2000" dirty="0"/>
          </a:p>
          <a:p>
            <a:pPr marL="457200" lvl="0" indent="-355600" algn="l" rtl="0">
              <a:spcBef>
                <a:spcPts val="1000"/>
              </a:spcBef>
              <a:spcAft>
                <a:spcPts val="0"/>
              </a:spcAft>
              <a:buSzPts val="2000"/>
              <a:buAutoNum type="arabicPeriod"/>
            </a:pPr>
            <a:r>
              <a:rPr lang="en" sz="2000" dirty="0"/>
              <a:t>K is chosen correctly</a:t>
            </a:r>
            <a:endParaRPr sz="2000" dirty="0"/>
          </a:p>
          <a:p>
            <a:pPr marL="457200" lvl="0" indent="-355600" algn="l" rtl="0">
              <a:spcBef>
                <a:spcPts val="1000"/>
              </a:spcBef>
              <a:spcAft>
                <a:spcPts val="0"/>
              </a:spcAft>
              <a:buSzPts val="2000"/>
              <a:buAutoNum type="arabicPeriod"/>
            </a:pPr>
            <a:r>
              <a:rPr lang="en" sz="2000" dirty="0"/>
              <a:t>The data is distributed normally around the mean</a:t>
            </a:r>
            <a:endParaRPr sz="2000" dirty="0"/>
          </a:p>
          <a:p>
            <a:pPr marL="457200" lvl="0" indent="-355600" algn="l" rtl="0">
              <a:spcBef>
                <a:spcPts val="1000"/>
              </a:spcBef>
              <a:spcAft>
                <a:spcPts val="0"/>
              </a:spcAft>
              <a:buSzPts val="2000"/>
              <a:buAutoNum type="arabicPeriod"/>
            </a:pPr>
            <a:r>
              <a:rPr lang="en" sz="2000" dirty="0"/>
              <a:t>All clusters have equal variance</a:t>
            </a:r>
            <a:endParaRPr sz="2000" dirty="0"/>
          </a:p>
          <a:p>
            <a:pPr marL="457200" lvl="0" indent="-355600" algn="l" rtl="0">
              <a:spcBef>
                <a:spcPts val="1000"/>
              </a:spcBef>
              <a:spcAft>
                <a:spcPts val="1000"/>
              </a:spcAft>
              <a:buSzPts val="2000"/>
              <a:buAutoNum type="arabicPeriod"/>
            </a:pPr>
            <a:r>
              <a:rPr lang="en" sz="2000" dirty="0"/>
              <a:t>All clusters have the same number of points</a:t>
            </a:r>
          </a:p>
          <a:p>
            <a:pPr marL="101600" lvl="0" algn="l" rtl="0">
              <a:spcBef>
                <a:spcPts val="1000"/>
              </a:spcBef>
              <a:spcAft>
                <a:spcPts val="1000"/>
              </a:spcAft>
              <a:buSzPts val="2000"/>
            </a:pPr>
            <a:r>
              <a:rPr lang="en-US" sz="2000" dirty="0"/>
              <a:t>K</a:t>
            </a:r>
            <a:r>
              <a:rPr lang="en" sz="2000" dirty="0"/>
              <a:t>-Means is </a:t>
            </a:r>
            <a:r>
              <a:rPr lang="en-US" sz="2000" dirty="0"/>
              <a:t>sensitive to</a:t>
            </a:r>
            <a:r>
              <a:rPr lang="en" sz="2000" dirty="0"/>
              <a:t>:</a:t>
            </a:r>
          </a:p>
          <a:p>
            <a:pPr marL="558800" lvl="0" indent="-457200" algn="l" rtl="0">
              <a:spcBef>
                <a:spcPts val="1000"/>
              </a:spcBef>
              <a:spcAft>
                <a:spcPts val="1000"/>
              </a:spcAft>
              <a:buSzPts val="2000"/>
              <a:buAutoNum type="arabicPeriod"/>
            </a:pPr>
            <a:r>
              <a:rPr lang="en" sz="2000" dirty="0"/>
              <a:t>Initialization</a:t>
            </a:r>
          </a:p>
          <a:p>
            <a:pPr marL="558800" lvl="0" indent="-457200" algn="l" rtl="0">
              <a:spcBef>
                <a:spcPts val="1000"/>
              </a:spcBef>
              <a:spcAft>
                <a:spcPts val="1000"/>
              </a:spcAft>
              <a:buSzPts val="2000"/>
              <a:buAutoNum type="arabicPeriod"/>
            </a:pPr>
            <a:r>
              <a:rPr lang="en" sz="2000" dirty="0"/>
              <a:t>Outliers</a:t>
            </a:r>
            <a:endParaRPr sz="2000" dirty="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373726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this method</a:t>
            </a:r>
          </a:p>
        </p:txBody>
      </p:sp>
      <p:sp>
        <p:nvSpPr>
          <p:cNvPr id="3" name="Content Placeholder 2"/>
          <p:cNvSpPr>
            <a:spLocks noGrp="1"/>
          </p:cNvSpPr>
          <p:nvPr>
            <p:ph idx="1"/>
          </p:nvPr>
        </p:nvSpPr>
        <p:spPr/>
        <p:txBody>
          <a:bodyPr/>
          <a:lstStyle/>
          <a:p>
            <a:r>
              <a:rPr lang="en-US" dirty="0"/>
              <a:t>Assumes a shape for the cluster: spectral clustering can help with this</a:t>
            </a:r>
          </a:p>
          <a:p>
            <a:r>
              <a:rPr lang="en-US" dirty="0"/>
              <a:t>Must give number of clusters: there are methods to choose the number of clusters</a:t>
            </a:r>
          </a:p>
          <a:p>
            <a:r>
              <a:rPr lang="en-US" dirty="0"/>
              <a:t>Sensitive to outliers:  k-</a:t>
            </a:r>
            <a:r>
              <a:rPr lang="en-US" dirty="0" err="1"/>
              <a:t>mediods</a:t>
            </a:r>
            <a:r>
              <a:rPr lang="en-US" dirty="0"/>
              <a:t> helps with this</a:t>
            </a:r>
          </a:p>
          <a:p>
            <a:r>
              <a:rPr lang="en-US" dirty="0"/>
              <a:t>Finds a local minima: repeat with different initializations</a:t>
            </a:r>
          </a:p>
        </p:txBody>
      </p:sp>
    </p:spTree>
    <p:extLst>
      <p:ext uri="{BB962C8B-B14F-4D97-AF65-F5344CB8AC3E}">
        <p14:creationId xmlns:p14="http://schemas.microsoft.com/office/powerpoint/2010/main" val="287189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209900" y="1609900"/>
            <a:ext cx="3586500" cy="41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k-Means assumes:</a:t>
            </a:r>
            <a:endParaRPr sz="2000"/>
          </a:p>
          <a:p>
            <a:pPr marL="457200" lvl="0" indent="-355600" algn="l" rtl="0">
              <a:spcBef>
                <a:spcPts val="1000"/>
              </a:spcBef>
              <a:spcAft>
                <a:spcPts val="0"/>
              </a:spcAft>
              <a:buSzPts val="2000"/>
              <a:buAutoNum type="arabicPeriod"/>
            </a:pPr>
            <a:r>
              <a:rPr lang="en" sz="2000"/>
              <a:t>K is chosen correctly</a:t>
            </a:r>
            <a:endParaRPr sz="2000"/>
          </a:p>
          <a:p>
            <a:pPr marL="457200" lvl="0" indent="-355600" algn="l" rtl="0">
              <a:spcBef>
                <a:spcPts val="1000"/>
              </a:spcBef>
              <a:spcAft>
                <a:spcPts val="0"/>
              </a:spcAft>
              <a:buSzPts val="2000"/>
              <a:buAutoNum type="arabicPeriod"/>
            </a:pPr>
            <a:r>
              <a:rPr lang="en" sz="2000"/>
              <a:t>The data is distributed normally around the mean</a:t>
            </a:r>
            <a:endParaRPr sz="2000"/>
          </a:p>
          <a:p>
            <a:pPr marL="457200" lvl="0" indent="-355600" algn="l" rtl="0">
              <a:spcBef>
                <a:spcPts val="1000"/>
              </a:spcBef>
              <a:spcAft>
                <a:spcPts val="0"/>
              </a:spcAft>
              <a:buSzPts val="2000"/>
              <a:buAutoNum type="arabicPeriod"/>
            </a:pPr>
            <a:r>
              <a:rPr lang="en" sz="2000"/>
              <a:t>All clusters have equal variance</a:t>
            </a:r>
            <a:endParaRPr sz="2000"/>
          </a:p>
          <a:p>
            <a:pPr marL="457200" lvl="0" indent="-355600" algn="l" rtl="0">
              <a:spcBef>
                <a:spcPts val="1000"/>
              </a:spcBef>
              <a:spcAft>
                <a:spcPts val="1000"/>
              </a:spcAft>
              <a:buSzPts val="2000"/>
              <a:buAutoNum type="arabicPeriod"/>
            </a:pPr>
            <a:r>
              <a:rPr lang="en" sz="2000"/>
              <a:t>All clusters have the same number of points</a:t>
            </a:r>
            <a:endParaRPr sz="200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51831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E21A-C669-3141-BEBF-24C056313D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7473BE-907A-704B-A74D-5FB12E0848EC}"/>
              </a:ext>
            </a:extLst>
          </p:cNvPr>
          <p:cNvSpPr>
            <a:spLocks noGrp="1"/>
          </p:cNvSpPr>
          <p:nvPr>
            <p:ph type="subTitle" idx="1"/>
          </p:nvPr>
        </p:nvSpPr>
        <p:spPr/>
        <p:txBody>
          <a:bodyPr/>
          <a:lstStyle/>
          <a:p>
            <a:endParaRPr lang="en-US"/>
          </a:p>
        </p:txBody>
      </p:sp>
      <p:pic>
        <p:nvPicPr>
          <p:cNvPr id="5" name="slide.url=https://www.polleverywhere.com/free_text_polls/qZtBAAQV0PIgu2RMVEYqS">
            <a:extLst>
              <a:ext uri="{FF2B5EF4-FFF2-40B4-BE49-F238E27FC236}">
                <a16:creationId xmlns:a16="http://schemas.microsoft.com/office/drawing/2014/main" id="{CFF83818-54FE-A240-A796-C223A991AAE4}"/>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65282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pic>
        <p:nvPicPr>
          <p:cNvPr id="178" name="Google Shape;178;p27"/>
          <p:cNvPicPr preferRelativeResize="0"/>
          <p:nvPr/>
        </p:nvPicPr>
        <p:blipFill rotWithShape="1">
          <a:blip r:embed="rId3">
            <a:alphaModFix/>
          </a:blip>
          <a:srcRect/>
          <a:stretch/>
        </p:blipFill>
        <p:spPr>
          <a:xfrm>
            <a:off x="61000" y="2444250"/>
            <a:ext cx="3210951" cy="3210951"/>
          </a:xfrm>
          <a:prstGeom prst="rect">
            <a:avLst/>
          </a:prstGeom>
          <a:noFill/>
          <a:ln>
            <a:noFill/>
          </a:ln>
        </p:spPr>
      </p:pic>
      <p:cxnSp>
        <p:nvCxnSpPr>
          <p:cNvPr id="179" name="Google Shape;179;p27"/>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pic>
        <p:nvPicPr>
          <p:cNvPr id="180" name="Google Shape;180;p27"/>
          <p:cNvPicPr preferRelativeResize="0"/>
          <p:nvPr/>
        </p:nvPicPr>
        <p:blipFill>
          <a:blip r:embed="rId4">
            <a:alphaModFix/>
          </a:blip>
          <a:stretch>
            <a:fillRect/>
          </a:stretch>
        </p:blipFill>
        <p:spPr>
          <a:xfrm>
            <a:off x="4163025" y="2488988"/>
            <a:ext cx="3121476" cy="3121476"/>
          </a:xfrm>
          <a:prstGeom prst="rect">
            <a:avLst/>
          </a:prstGeom>
          <a:noFill/>
          <a:ln>
            <a:noFill/>
          </a:ln>
        </p:spPr>
      </p:pic>
    </p:spTree>
    <p:extLst>
      <p:ext uri="{BB962C8B-B14F-4D97-AF65-F5344CB8AC3E}">
        <p14:creationId xmlns:p14="http://schemas.microsoft.com/office/powerpoint/2010/main" val="924723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6" name="Google Shape;186;p28"/>
          <p:cNvPicPr preferRelativeResize="0"/>
          <p:nvPr/>
        </p:nvPicPr>
        <p:blipFill rotWithShape="1">
          <a:blip r:embed="rId3">
            <a:alphaModFix/>
          </a:blip>
          <a:srcRect/>
          <a:stretch/>
        </p:blipFill>
        <p:spPr>
          <a:xfrm>
            <a:off x="61000" y="2444250"/>
            <a:ext cx="3210951" cy="3210951"/>
          </a:xfrm>
          <a:prstGeom prst="rect">
            <a:avLst/>
          </a:prstGeom>
          <a:noFill/>
          <a:ln>
            <a:noFill/>
          </a:ln>
        </p:spPr>
      </p:pic>
      <p:pic>
        <p:nvPicPr>
          <p:cNvPr id="187" name="Google Shape;187;p28"/>
          <p:cNvPicPr preferRelativeResize="0"/>
          <p:nvPr/>
        </p:nvPicPr>
        <p:blipFill rotWithShape="1">
          <a:blip r:embed="rId4">
            <a:alphaModFix/>
          </a:blip>
          <a:srcRect/>
          <a:stretch/>
        </p:blipFill>
        <p:spPr>
          <a:xfrm>
            <a:off x="5695300" y="2444250"/>
            <a:ext cx="3210951" cy="3210951"/>
          </a:xfrm>
          <a:prstGeom prst="rect">
            <a:avLst/>
          </a:prstGeom>
          <a:noFill/>
          <a:ln>
            <a:noFill/>
          </a:ln>
        </p:spPr>
      </p:pic>
      <p:pic>
        <p:nvPicPr>
          <p:cNvPr id="188" name="Google Shape;188;p28"/>
          <p:cNvPicPr preferRelativeResize="0"/>
          <p:nvPr/>
        </p:nvPicPr>
        <p:blipFill>
          <a:blip r:embed="rId5">
            <a:alphaModFix/>
          </a:blip>
          <a:stretch>
            <a:fillRect/>
          </a:stretch>
        </p:blipFill>
        <p:spPr>
          <a:xfrm>
            <a:off x="3739888" y="3090650"/>
            <a:ext cx="1487475" cy="1636224"/>
          </a:xfrm>
          <a:prstGeom prst="rect">
            <a:avLst/>
          </a:prstGeom>
          <a:noFill/>
          <a:ln>
            <a:noFill/>
          </a:ln>
        </p:spPr>
      </p:pic>
      <p:cxnSp>
        <p:nvCxnSpPr>
          <p:cNvPr id="189" name="Google Shape;189;p28"/>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cxnSp>
        <p:nvCxnSpPr>
          <p:cNvPr id="190" name="Google Shape;190;p28"/>
          <p:cNvCxnSpPr/>
          <p:nvPr/>
        </p:nvCxnSpPr>
        <p:spPr>
          <a:xfrm>
            <a:off x="5391400" y="4049725"/>
            <a:ext cx="303900" cy="0"/>
          </a:xfrm>
          <a:prstGeom prst="straightConnector1">
            <a:avLst/>
          </a:prstGeom>
          <a:noFill/>
          <a:ln w="19050" cap="flat" cmpd="sng">
            <a:solidFill>
              <a:schemeClr val="dk2"/>
            </a:solidFill>
            <a:prstDash val="solid"/>
            <a:round/>
            <a:headEnd type="none" w="med" len="med"/>
            <a:tailEnd type="triangle" w="med" len="med"/>
          </a:ln>
        </p:spPr>
      </p:cxnSp>
      <p:sp>
        <p:nvSpPr>
          <p:cNvPr id="3" name="Title 2">
            <a:extLst>
              <a:ext uri="{FF2B5EF4-FFF2-40B4-BE49-F238E27FC236}">
                <a16:creationId xmlns:a16="http://schemas.microsoft.com/office/drawing/2014/main" id="{22C866E7-D736-404B-90E4-C09D571D4F61}"/>
              </a:ext>
            </a:extLst>
          </p:cNvPr>
          <p:cNvSpPr>
            <a:spLocks noGrp="1"/>
          </p:cNvSpPr>
          <p:nvPr>
            <p:ph type="title"/>
          </p:nvPr>
        </p:nvSpPr>
        <p:spPr/>
        <p:txBody>
          <a:bodyPr/>
          <a:lstStyle/>
          <a:p>
            <a:endParaRPr lang="en-US"/>
          </a:p>
        </p:txBody>
      </p:sp>
      <p:sp>
        <p:nvSpPr>
          <p:cNvPr id="10" name="Google Shape;177;p27">
            <a:extLst>
              <a:ext uri="{FF2B5EF4-FFF2-40B4-BE49-F238E27FC236}">
                <a16:creationId xmlns:a16="http://schemas.microsoft.com/office/drawing/2014/main" id="{D5C2C559-47D8-354F-A188-B82FA2359C5C}"/>
              </a:ext>
            </a:extLst>
          </p:cNvPr>
          <p:cNvSpPr txBox="1">
            <a:spLocks/>
          </p:cNvSpPr>
          <p:nvPr/>
        </p:nvSpPr>
        <p:spPr>
          <a:xfrm>
            <a:off x="311700" y="303592"/>
            <a:ext cx="8520600" cy="763500"/>
          </a:xfrm>
          <a:prstGeom prst="rect">
            <a:avLst/>
          </a:prstGeom>
        </p:spPr>
        <p:txBody>
          <a:bodyPr spcFirstLastPara="1" vert="horz" wrap="square" lIns="91425" tIns="91425" rIns="91425" bIns="91425" rtlCol="0" anchor="t" anchorCtr="0">
            <a:noAutofit/>
          </a:bodyPr>
          <a:lst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algn="ctr">
              <a:spcBef>
                <a:spcPts val="0"/>
              </a:spcBef>
              <a:buClr>
                <a:schemeClr val="dk1"/>
              </a:buClr>
              <a:buSzPts val="1100"/>
              <a:buFont typeface="Arial"/>
              <a:buNone/>
            </a:pPr>
            <a:r>
              <a:rPr lang="en-US" sz="3600"/>
              <a:t>Spectral clustering uses eigenvectors of the graph Laplacian for clustering</a:t>
            </a:r>
          </a:p>
          <a:p>
            <a:pPr algn="ctr">
              <a:spcBef>
                <a:spcPts val="0"/>
              </a:spcBef>
            </a:pPr>
            <a:endParaRPr lang="en-US" sz="3600" dirty="0"/>
          </a:p>
        </p:txBody>
      </p:sp>
    </p:spTree>
    <p:extLst>
      <p:ext uri="{BB962C8B-B14F-4D97-AF65-F5344CB8AC3E}">
        <p14:creationId xmlns:p14="http://schemas.microsoft.com/office/powerpoint/2010/main" val="1792914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9"/>
          <p:cNvPicPr preferRelativeResize="0"/>
          <p:nvPr/>
        </p:nvPicPr>
        <p:blipFill rotWithShape="1">
          <a:blip r:embed="rId3">
            <a:alphaModFix/>
          </a:blip>
          <a:srcRect/>
          <a:stretch/>
        </p:blipFill>
        <p:spPr>
          <a:xfrm>
            <a:off x="187350" y="2553150"/>
            <a:ext cx="3210951" cy="3210951"/>
          </a:xfrm>
          <a:prstGeom prst="rect">
            <a:avLst/>
          </a:prstGeom>
          <a:noFill/>
          <a:ln>
            <a:noFill/>
          </a:ln>
        </p:spPr>
      </p:pic>
      <p:sp>
        <p:nvSpPr>
          <p:cNvPr id="197" name="Google Shape;197;p29"/>
          <p:cNvSpPr txBox="1"/>
          <p:nvPr/>
        </p:nvSpPr>
        <p:spPr>
          <a:xfrm>
            <a:off x="4357425" y="2553138"/>
            <a:ext cx="27999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adjacency matrix</a:t>
            </a:r>
            <a:endParaRPr sz="2400"/>
          </a:p>
        </p:txBody>
      </p:sp>
      <p:pic>
        <p:nvPicPr>
          <p:cNvPr id="198" name="Google Shape;198;p29" descr="\mathbf{A}" title="MathEquation,#000000"/>
          <p:cNvPicPr preferRelativeResize="0"/>
          <p:nvPr/>
        </p:nvPicPr>
        <p:blipFill>
          <a:blip r:embed="rId4">
            <a:alphaModFix/>
          </a:blip>
          <a:stretch>
            <a:fillRect/>
          </a:stretch>
        </p:blipFill>
        <p:spPr>
          <a:xfrm>
            <a:off x="3853513" y="2553150"/>
            <a:ext cx="418818" cy="430859"/>
          </a:xfrm>
          <a:prstGeom prst="rect">
            <a:avLst/>
          </a:prstGeom>
          <a:noFill/>
          <a:ln>
            <a:noFill/>
          </a:ln>
        </p:spPr>
      </p:pic>
      <p:pic>
        <p:nvPicPr>
          <p:cNvPr id="199" name="Google Shape;199;p29" descr="\mathbf{A}_{i,j}" title="MathEquation,#000000"/>
          <p:cNvPicPr preferRelativeResize="0"/>
          <p:nvPr/>
        </p:nvPicPr>
        <p:blipFill>
          <a:blip r:embed="rId5">
            <a:alphaModFix/>
          </a:blip>
          <a:stretch>
            <a:fillRect/>
          </a:stretch>
        </p:blipFill>
        <p:spPr>
          <a:xfrm>
            <a:off x="3863175" y="3466332"/>
            <a:ext cx="822962" cy="547275"/>
          </a:xfrm>
          <a:prstGeom prst="rect">
            <a:avLst/>
          </a:prstGeom>
          <a:noFill/>
          <a:ln>
            <a:noFill/>
          </a:ln>
        </p:spPr>
      </p:pic>
      <p:sp>
        <p:nvSpPr>
          <p:cNvPr id="200" name="Google Shape;200;p29"/>
          <p:cNvSpPr txBox="1"/>
          <p:nvPr/>
        </p:nvSpPr>
        <p:spPr>
          <a:xfrm>
            <a:off x="4856750" y="3317950"/>
            <a:ext cx="41634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edge weight between nodes    and </a:t>
            </a:r>
            <a:endParaRPr sz="2400"/>
          </a:p>
        </p:txBody>
      </p:sp>
      <p:pic>
        <p:nvPicPr>
          <p:cNvPr id="201" name="Google Shape;201;p29" descr="i" title="MathEquation,#000000"/>
          <p:cNvPicPr preferRelativeResize="0"/>
          <p:nvPr/>
        </p:nvPicPr>
        <p:blipFill>
          <a:blip r:embed="rId6">
            <a:alphaModFix/>
          </a:blip>
          <a:stretch>
            <a:fillRect/>
          </a:stretch>
        </p:blipFill>
        <p:spPr>
          <a:xfrm>
            <a:off x="5906350" y="3767800"/>
            <a:ext cx="128800" cy="333774"/>
          </a:xfrm>
          <a:prstGeom prst="rect">
            <a:avLst/>
          </a:prstGeom>
          <a:noFill/>
          <a:ln>
            <a:noFill/>
          </a:ln>
        </p:spPr>
      </p:pic>
      <p:pic>
        <p:nvPicPr>
          <p:cNvPr id="202" name="Google Shape;202;p29" descr="j" title="MathEquation,#000000"/>
          <p:cNvPicPr preferRelativeResize="0"/>
          <p:nvPr/>
        </p:nvPicPr>
        <p:blipFill>
          <a:blip r:embed="rId7">
            <a:alphaModFix/>
          </a:blip>
          <a:stretch>
            <a:fillRect/>
          </a:stretch>
        </p:blipFill>
        <p:spPr>
          <a:xfrm>
            <a:off x="6717025" y="3806594"/>
            <a:ext cx="128800" cy="325879"/>
          </a:xfrm>
          <a:prstGeom prst="rect">
            <a:avLst/>
          </a:prstGeom>
          <a:noFill/>
          <a:ln>
            <a:noFill/>
          </a:ln>
        </p:spPr>
      </p:pic>
      <p:pic>
        <p:nvPicPr>
          <p:cNvPr id="203" name="Google Shape;203;p29" descr="\mathbf{D}&#10;" title="MathEquation,#000000"/>
          <p:cNvPicPr preferRelativeResize="0"/>
          <p:nvPr/>
        </p:nvPicPr>
        <p:blipFill>
          <a:blip r:embed="rId8">
            <a:alphaModFix/>
          </a:blip>
          <a:stretch>
            <a:fillRect/>
          </a:stretch>
        </p:blipFill>
        <p:spPr>
          <a:xfrm>
            <a:off x="3853513" y="4367271"/>
            <a:ext cx="418808" cy="424558"/>
          </a:xfrm>
          <a:prstGeom prst="rect">
            <a:avLst/>
          </a:prstGeom>
          <a:noFill/>
          <a:ln>
            <a:noFill/>
          </a:ln>
        </p:spPr>
      </p:pic>
      <p:sp>
        <p:nvSpPr>
          <p:cNvPr id="204" name="Google Shape;204;p29"/>
          <p:cNvSpPr txBox="1"/>
          <p:nvPr/>
        </p:nvSpPr>
        <p:spPr>
          <a:xfrm>
            <a:off x="4357425" y="426830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degree matrix</a:t>
            </a:r>
            <a:endParaRPr/>
          </a:p>
        </p:txBody>
      </p:sp>
      <p:pic>
        <p:nvPicPr>
          <p:cNvPr id="205" name="Google Shape;205;p29" descr="\mathcal{L}" title="MathEquation,#000000"/>
          <p:cNvPicPr preferRelativeResize="0"/>
          <p:nvPr/>
        </p:nvPicPr>
        <p:blipFill>
          <a:blip r:embed="rId9">
            <a:alphaModFix/>
          </a:blip>
          <a:stretch>
            <a:fillRect/>
          </a:stretch>
        </p:blipFill>
        <p:spPr>
          <a:xfrm>
            <a:off x="3863176" y="5030250"/>
            <a:ext cx="399482" cy="517355"/>
          </a:xfrm>
          <a:prstGeom prst="rect">
            <a:avLst/>
          </a:prstGeom>
          <a:noFill/>
          <a:ln>
            <a:noFill/>
          </a:ln>
        </p:spPr>
      </p:pic>
      <p:sp>
        <p:nvSpPr>
          <p:cNvPr id="206" name="Google Shape;206;p29"/>
          <p:cNvSpPr txBox="1"/>
          <p:nvPr/>
        </p:nvSpPr>
        <p:spPr>
          <a:xfrm>
            <a:off x="4357425" y="503025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Laplacian matrix = </a:t>
            </a:r>
            <a:endParaRPr/>
          </a:p>
        </p:txBody>
      </p:sp>
      <p:pic>
        <p:nvPicPr>
          <p:cNvPr id="207" name="Google Shape;207;p29" descr="\mathbf{D} - \mathbf{A}" title="MathEquation,#000000"/>
          <p:cNvPicPr preferRelativeResize="0"/>
          <p:nvPr/>
        </p:nvPicPr>
        <p:blipFill>
          <a:blip r:embed="rId10">
            <a:alphaModFix/>
          </a:blip>
          <a:stretch>
            <a:fillRect/>
          </a:stretch>
        </p:blipFill>
        <p:spPr>
          <a:xfrm>
            <a:off x="7357430" y="5126078"/>
            <a:ext cx="1341196" cy="430859"/>
          </a:xfrm>
          <a:prstGeom prst="rect">
            <a:avLst/>
          </a:prstGeom>
          <a:noFill/>
          <a:ln>
            <a:noFill/>
          </a:ln>
        </p:spPr>
      </p:pic>
      <p:sp>
        <p:nvSpPr>
          <p:cNvPr id="15" name="Google Shape;177;p27">
            <a:extLst>
              <a:ext uri="{FF2B5EF4-FFF2-40B4-BE49-F238E27FC236}">
                <a16:creationId xmlns:a16="http://schemas.microsoft.com/office/drawing/2014/main" id="{34D90BBB-5D94-E945-BE5F-4E1ABAA798AE}"/>
              </a:ext>
            </a:extLst>
          </p:cNvPr>
          <p:cNvSpPr txBox="1">
            <a:spLocks noGrp="1"/>
          </p:cNvSpPr>
          <p:nvPr>
            <p:ph type="title"/>
          </p:nvPr>
        </p:nvSpPr>
        <p:spPr>
          <a:xfrm>
            <a:off x="311150" y="303213"/>
            <a:ext cx="8521700" cy="1289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46101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Fiedler Vector</a:t>
            </a:r>
          </a:p>
        </p:txBody>
      </p:sp>
      <p:pic>
        <p:nvPicPr>
          <p:cNvPr id="4" name="Picture 3"/>
          <p:cNvPicPr>
            <a:picLocks noChangeAspect="1"/>
          </p:cNvPicPr>
          <p:nvPr/>
        </p:nvPicPr>
        <p:blipFill>
          <a:blip r:embed="rId3"/>
          <a:stretch>
            <a:fillRect/>
          </a:stretch>
        </p:blipFill>
        <p:spPr>
          <a:xfrm>
            <a:off x="457200" y="1417638"/>
            <a:ext cx="7816241" cy="3318929"/>
          </a:xfrm>
          <a:prstGeom prst="rect">
            <a:avLst/>
          </a:prstGeom>
        </p:spPr>
      </p:pic>
      <p:sp>
        <p:nvSpPr>
          <p:cNvPr id="6" name="TextBox 5"/>
          <p:cNvSpPr txBox="1"/>
          <p:nvPr/>
        </p:nvSpPr>
        <p:spPr>
          <a:xfrm>
            <a:off x="388013" y="4832287"/>
            <a:ext cx="8755987" cy="369332"/>
          </a:xfrm>
          <a:prstGeom prst="rect">
            <a:avLst/>
          </a:prstGeom>
          <a:noFill/>
        </p:spPr>
        <p:txBody>
          <a:bodyPr wrap="none" rtlCol="0">
            <a:spAutoFit/>
          </a:bodyPr>
          <a:lstStyle/>
          <a:p>
            <a:r>
              <a:rPr lang="en-US"/>
              <a:t>Second-smallest </a:t>
            </a:r>
            <a:r>
              <a:rPr lang="en-US" dirty="0"/>
              <a:t>Eigenvalue is called Fiedler value, corresponding vector is the Fiedler vector</a:t>
            </a:r>
          </a:p>
        </p:txBody>
      </p:sp>
      <p:sp>
        <p:nvSpPr>
          <p:cNvPr id="7" name="TextBox 6"/>
          <p:cNvSpPr txBox="1"/>
          <p:nvPr/>
        </p:nvSpPr>
        <p:spPr>
          <a:xfrm>
            <a:off x="457200" y="5297339"/>
            <a:ext cx="6667338" cy="369332"/>
          </a:xfrm>
          <a:prstGeom prst="rect">
            <a:avLst/>
          </a:prstGeom>
          <a:noFill/>
        </p:spPr>
        <p:txBody>
          <a:bodyPr wrap="none" rtlCol="0">
            <a:spAutoFit/>
          </a:bodyPr>
          <a:lstStyle/>
          <a:p>
            <a:r>
              <a:rPr lang="en-US" dirty="0"/>
              <a:t>Fiedler value := approximates minimum cut needed to partition graph</a:t>
            </a:r>
          </a:p>
        </p:txBody>
      </p:sp>
      <p:sp>
        <p:nvSpPr>
          <p:cNvPr id="8" name="TextBox 7"/>
          <p:cNvSpPr txBox="1"/>
          <p:nvPr/>
        </p:nvSpPr>
        <p:spPr>
          <a:xfrm>
            <a:off x="577124" y="5722053"/>
            <a:ext cx="4727128" cy="369332"/>
          </a:xfrm>
          <a:prstGeom prst="rect">
            <a:avLst/>
          </a:prstGeom>
          <a:noFill/>
        </p:spPr>
        <p:txBody>
          <a:bodyPr wrap="none" rtlCol="0">
            <a:spAutoFit/>
          </a:bodyPr>
          <a:lstStyle/>
          <a:p>
            <a:r>
              <a:rPr lang="en-US" dirty="0"/>
              <a:t>Value if graph was already in two components?</a:t>
            </a:r>
          </a:p>
        </p:txBody>
      </p:sp>
      <p:sp>
        <p:nvSpPr>
          <p:cNvPr id="9" name="TextBox 8"/>
          <p:cNvSpPr txBox="1"/>
          <p:nvPr/>
        </p:nvSpPr>
        <p:spPr>
          <a:xfrm>
            <a:off x="577124" y="6166936"/>
            <a:ext cx="7787388" cy="369332"/>
          </a:xfrm>
          <a:prstGeom prst="rect">
            <a:avLst/>
          </a:prstGeom>
          <a:noFill/>
        </p:spPr>
        <p:txBody>
          <a:bodyPr wrap="none" rtlCol="0">
            <a:spAutoFit/>
          </a:bodyPr>
          <a:lstStyle/>
          <a:p>
            <a:r>
              <a:rPr lang="en-US" dirty="0"/>
              <a:t>Vector can be used for partitioning, positive in one partition, negative in another </a:t>
            </a:r>
          </a:p>
        </p:txBody>
      </p:sp>
    </p:spTree>
    <p:extLst>
      <p:ext uri="{BB962C8B-B14F-4D97-AF65-F5344CB8AC3E}">
        <p14:creationId xmlns:p14="http://schemas.microsoft.com/office/powerpoint/2010/main" val="4236772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0100" y="1473200"/>
            <a:ext cx="7543800" cy="3911600"/>
          </a:xfrm>
          <a:prstGeom prst="rect">
            <a:avLst/>
          </a:prstGeom>
        </p:spPr>
      </p:pic>
      <p:sp>
        <p:nvSpPr>
          <p:cNvPr id="5" name="Left Brace 4"/>
          <p:cNvSpPr/>
          <p:nvPr/>
        </p:nvSpPr>
        <p:spPr>
          <a:xfrm>
            <a:off x="6062597" y="3782860"/>
            <a:ext cx="300625" cy="638828"/>
          </a:xfrm>
          <a:prstGeom prst="leftBrace">
            <a:avLst/>
          </a:prstGeom>
          <a:solidFill>
            <a:srgbClr val="FF000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TextBox 5"/>
          <p:cNvSpPr txBox="1"/>
          <p:nvPr/>
        </p:nvSpPr>
        <p:spPr>
          <a:xfrm>
            <a:off x="5135671" y="3983277"/>
            <a:ext cx="582211" cy="369332"/>
          </a:xfrm>
          <a:prstGeom prst="rect">
            <a:avLst/>
          </a:prstGeom>
          <a:noFill/>
        </p:spPr>
        <p:txBody>
          <a:bodyPr wrap="none" rtlCol="0">
            <a:spAutoFit/>
          </a:bodyPr>
          <a:lstStyle/>
          <a:p>
            <a:r>
              <a:rPr lang="en-US" dirty="0"/>
              <a:t>GAP</a:t>
            </a:r>
          </a:p>
        </p:txBody>
      </p:sp>
      <p:sp>
        <p:nvSpPr>
          <p:cNvPr id="7" name="TextBox 6"/>
          <p:cNvSpPr txBox="1"/>
          <p:nvPr/>
        </p:nvSpPr>
        <p:spPr>
          <a:xfrm>
            <a:off x="1102291" y="5531563"/>
            <a:ext cx="7328225" cy="646331"/>
          </a:xfrm>
          <a:prstGeom prst="rect">
            <a:avLst/>
          </a:prstGeom>
          <a:noFill/>
        </p:spPr>
        <p:txBody>
          <a:bodyPr wrap="none" rtlCol="0">
            <a:spAutoFit/>
          </a:bodyPr>
          <a:lstStyle/>
          <a:p>
            <a:r>
              <a:rPr lang="en-US" dirty="0"/>
              <a:t>There is a gap between 4</a:t>
            </a:r>
            <a:r>
              <a:rPr lang="en-US" baseline="30000" dirty="0"/>
              <a:t>th</a:t>
            </a:r>
            <a:r>
              <a:rPr lang="en-US" dirty="0"/>
              <a:t> and 5th values, increases suddenly, indicates that</a:t>
            </a:r>
          </a:p>
          <a:p>
            <a:r>
              <a:rPr lang="en-US" dirty="0"/>
              <a:t>there are 4 clusters in the graph roughly. </a:t>
            </a:r>
          </a:p>
        </p:txBody>
      </p:sp>
    </p:spTree>
    <p:extLst>
      <p:ext uri="{BB962C8B-B14F-4D97-AF65-F5344CB8AC3E}">
        <p14:creationId xmlns:p14="http://schemas.microsoft.com/office/powerpoint/2010/main" val="126788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152400" y="1957367"/>
            <a:ext cx="8839200" cy="4596384"/>
          </a:xfrm>
          <a:prstGeom prst="rect">
            <a:avLst/>
          </a:prstGeom>
          <a:noFill/>
          <a:ln>
            <a:noFill/>
          </a:ln>
        </p:spPr>
      </p:pic>
      <p:sp>
        <p:nvSpPr>
          <p:cNvPr id="5" name="Google Shape;177;p27">
            <a:extLst>
              <a:ext uri="{FF2B5EF4-FFF2-40B4-BE49-F238E27FC236}">
                <a16:creationId xmlns:a16="http://schemas.microsoft.com/office/drawing/2014/main" id="{CE824155-E4FD-C249-BDA5-6C64C6B02E81}"/>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5152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1851950" y="3501350"/>
            <a:ext cx="5034974" cy="3356649"/>
          </a:xfrm>
          <a:prstGeom prst="rect">
            <a:avLst/>
          </a:prstGeom>
          <a:noFill/>
          <a:ln>
            <a:noFill/>
          </a:ln>
        </p:spPr>
      </p:pic>
      <p:pic>
        <p:nvPicPr>
          <p:cNvPr id="220" name="Google Shape;220;p31"/>
          <p:cNvPicPr preferRelativeResize="0"/>
          <p:nvPr/>
        </p:nvPicPr>
        <p:blipFill rotWithShape="1">
          <a:blip r:embed="rId4">
            <a:alphaModFix/>
          </a:blip>
          <a:srcRect b="50670"/>
          <a:stretch/>
        </p:blipFill>
        <p:spPr>
          <a:xfrm>
            <a:off x="152400" y="1566721"/>
            <a:ext cx="8839200" cy="2267377"/>
          </a:xfrm>
          <a:prstGeom prst="rect">
            <a:avLst/>
          </a:prstGeom>
          <a:noFill/>
          <a:ln>
            <a:noFill/>
          </a:ln>
        </p:spPr>
      </p:pic>
      <p:sp>
        <p:nvSpPr>
          <p:cNvPr id="6" name="Google Shape;177;p27">
            <a:extLst>
              <a:ext uri="{FF2B5EF4-FFF2-40B4-BE49-F238E27FC236}">
                <a16:creationId xmlns:a16="http://schemas.microsoft.com/office/drawing/2014/main" id="{30705583-CE58-3944-9FDB-943D13AC462C}"/>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1659473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708950" y="2430675"/>
            <a:ext cx="5034974" cy="3356649"/>
          </a:xfrm>
          <a:prstGeom prst="rect">
            <a:avLst/>
          </a:prstGeom>
          <a:noFill/>
          <a:ln>
            <a:noFill/>
          </a:ln>
        </p:spPr>
      </p:pic>
      <p:pic>
        <p:nvPicPr>
          <p:cNvPr id="227" name="Google Shape;227;p32"/>
          <p:cNvPicPr preferRelativeResize="0"/>
          <p:nvPr/>
        </p:nvPicPr>
        <p:blipFill rotWithShape="1">
          <a:blip r:embed="rId4">
            <a:alphaModFix/>
          </a:blip>
          <a:srcRect/>
          <a:stretch/>
        </p:blipFill>
        <p:spPr>
          <a:xfrm>
            <a:off x="4195850" y="2430675"/>
            <a:ext cx="5034974" cy="3356649"/>
          </a:xfrm>
          <a:prstGeom prst="rect">
            <a:avLst/>
          </a:prstGeom>
          <a:noFill/>
          <a:ln>
            <a:noFill/>
          </a:ln>
        </p:spPr>
      </p:pic>
      <p:sp>
        <p:nvSpPr>
          <p:cNvPr id="228" name="Google Shape;228;p32"/>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29" name="Google Shape;229;p32"/>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sp>
        <p:nvSpPr>
          <p:cNvPr id="7" name="Google Shape;177;p27">
            <a:extLst>
              <a:ext uri="{FF2B5EF4-FFF2-40B4-BE49-F238E27FC236}">
                <a16:creationId xmlns:a16="http://schemas.microsoft.com/office/drawing/2014/main" id="{08F1BA46-E441-3946-83AB-5FA3A2765A77}"/>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95782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3"/>
          <p:cNvPicPr preferRelativeResize="0"/>
          <p:nvPr/>
        </p:nvPicPr>
        <p:blipFill>
          <a:blip r:embed="rId3">
            <a:alphaModFix/>
          </a:blip>
          <a:stretch>
            <a:fillRect/>
          </a:stretch>
        </p:blipFill>
        <p:spPr>
          <a:xfrm>
            <a:off x="-708950" y="2430675"/>
            <a:ext cx="5034974" cy="3356649"/>
          </a:xfrm>
          <a:prstGeom prst="rect">
            <a:avLst/>
          </a:prstGeom>
          <a:noFill/>
          <a:ln>
            <a:noFill/>
          </a:ln>
        </p:spPr>
      </p:pic>
      <p:sp>
        <p:nvSpPr>
          <p:cNvPr id="236" name="Google Shape;236;p33"/>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37" name="Google Shape;237;p33"/>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pic>
        <p:nvPicPr>
          <p:cNvPr id="238" name="Google Shape;238;p33"/>
          <p:cNvPicPr preferRelativeResize="0"/>
          <p:nvPr/>
        </p:nvPicPr>
        <p:blipFill>
          <a:blip r:embed="rId4">
            <a:alphaModFix/>
          </a:blip>
          <a:stretch>
            <a:fillRect/>
          </a:stretch>
        </p:blipFill>
        <p:spPr>
          <a:xfrm>
            <a:off x="5236600" y="2430667"/>
            <a:ext cx="3551650" cy="3551650"/>
          </a:xfrm>
          <a:prstGeom prst="rect">
            <a:avLst/>
          </a:prstGeom>
          <a:noFill/>
          <a:ln>
            <a:noFill/>
          </a:ln>
        </p:spPr>
      </p:pic>
      <p:sp>
        <p:nvSpPr>
          <p:cNvPr id="7" name="Google Shape;177;p27">
            <a:extLst>
              <a:ext uri="{FF2B5EF4-FFF2-40B4-BE49-F238E27FC236}">
                <a16:creationId xmlns:a16="http://schemas.microsoft.com/office/drawing/2014/main" id="{57671E04-D644-7246-BC65-39DD77F50EF2}"/>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
        <p:nvSpPr>
          <p:cNvPr id="2" name="TextBox 1">
            <a:extLst>
              <a:ext uri="{FF2B5EF4-FFF2-40B4-BE49-F238E27FC236}">
                <a16:creationId xmlns:a16="http://schemas.microsoft.com/office/drawing/2014/main" id="{884546FC-29B0-B741-B19B-77E00AD6139C}"/>
              </a:ext>
            </a:extLst>
          </p:cNvPr>
          <p:cNvSpPr txBox="1"/>
          <p:nvPr/>
        </p:nvSpPr>
        <p:spPr>
          <a:xfrm>
            <a:off x="6722080" y="2174790"/>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Spectral</a:t>
            </a:r>
          </a:p>
        </p:txBody>
      </p:sp>
    </p:spTree>
    <p:extLst>
      <p:ext uri="{BB962C8B-B14F-4D97-AF65-F5344CB8AC3E}">
        <p14:creationId xmlns:p14="http://schemas.microsoft.com/office/powerpoint/2010/main" val="260446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44" name="Google Shape;244;p34"/>
          <p:cNvPicPr preferRelativeResize="0"/>
          <p:nvPr/>
        </p:nvPicPr>
        <p:blipFill>
          <a:blip r:embed="rId3">
            <a:alphaModFix/>
          </a:blip>
          <a:stretch>
            <a:fillRect/>
          </a:stretch>
        </p:blipFill>
        <p:spPr>
          <a:xfrm>
            <a:off x="0" y="1482525"/>
            <a:ext cx="9144000" cy="4572000"/>
          </a:xfrm>
          <a:prstGeom prst="rect">
            <a:avLst/>
          </a:prstGeom>
          <a:noFill/>
          <a:ln>
            <a:noFill/>
          </a:ln>
        </p:spPr>
      </p:pic>
    </p:spTree>
    <p:extLst>
      <p:ext uri="{BB962C8B-B14F-4D97-AF65-F5344CB8AC3E}">
        <p14:creationId xmlns:p14="http://schemas.microsoft.com/office/powerpoint/2010/main" val="83764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Learning Clusters, Trajectories, and Gene Relationships from scRNA-seq data</a:t>
            </a:r>
            <a:endParaRPr sz="4000" dirty="0">
              <a:solidFill>
                <a:schemeClr val="bg1"/>
              </a:solidFill>
            </a:endParaRPr>
          </a:p>
        </p:txBody>
      </p:sp>
    </p:spTree>
    <p:extLst>
      <p:ext uri="{BB962C8B-B14F-4D97-AF65-F5344CB8AC3E}">
        <p14:creationId xmlns:p14="http://schemas.microsoft.com/office/powerpoint/2010/main" val="3648157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50" name="Google Shape;250;p35"/>
          <p:cNvPicPr preferRelativeResize="0"/>
          <p:nvPr/>
        </p:nvPicPr>
        <p:blipFill>
          <a:blip r:embed="rId3">
            <a:alphaModFix/>
          </a:blip>
          <a:stretch>
            <a:fillRect/>
          </a:stretch>
        </p:blipFill>
        <p:spPr>
          <a:xfrm>
            <a:off x="152400" y="1552267"/>
            <a:ext cx="8839197" cy="4419599"/>
          </a:xfrm>
          <a:prstGeom prst="rect">
            <a:avLst/>
          </a:prstGeom>
          <a:noFill/>
          <a:ln>
            <a:noFill/>
          </a:ln>
        </p:spPr>
      </p:pic>
    </p:spTree>
    <p:extLst>
      <p:ext uri="{BB962C8B-B14F-4D97-AF65-F5344CB8AC3E}">
        <p14:creationId xmlns:p14="http://schemas.microsoft.com/office/powerpoint/2010/main" val="2572308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Tree>
    <p:extLst>
      <p:ext uri="{BB962C8B-B14F-4D97-AF65-F5344CB8AC3E}">
        <p14:creationId xmlns:p14="http://schemas.microsoft.com/office/powerpoint/2010/main" val="307015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
        <p:nvSpPr>
          <p:cNvPr id="3" name="Content Placeholder 2">
            <a:extLst>
              <a:ext uri="{FF2B5EF4-FFF2-40B4-BE49-F238E27FC236}">
                <a16:creationId xmlns:a16="http://schemas.microsoft.com/office/drawing/2014/main" id="{EAE8F408-E163-D743-962B-F6391F4772AF}"/>
              </a:ext>
            </a:extLst>
          </p:cNvPr>
          <p:cNvSpPr>
            <a:spLocks noGrp="1"/>
          </p:cNvSpPr>
          <p:nvPr>
            <p:ph idx="1"/>
          </p:nvPr>
        </p:nvSpPr>
        <p:spPr>
          <a:xfrm>
            <a:off x="628650" y="4236333"/>
            <a:ext cx="7886700" cy="1940629"/>
          </a:xfrm>
        </p:spPr>
        <p:txBody>
          <a:bodyPr/>
          <a:lstStyle/>
          <a:p>
            <a:r>
              <a:rPr lang="en-US" dirty="0"/>
              <a:t>Good for clusters of arbitrary shape</a:t>
            </a:r>
          </a:p>
          <a:p>
            <a:r>
              <a:rPr lang="en-US" dirty="0"/>
              <a:t>Good for data that is just a graph</a:t>
            </a:r>
          </a:p>
          <a:p>
            <a:r>
              <a:rPr lang="en-US" dirty="0"/>
              <a:t>Only need connectivity information!</a:t>
            </a:r>
          </a:p>
          <a:p>
            <a:pPr marL="0" indent="0">
              <a:buNone/>
            </a:pPr>
            <a:endParaRPr lang="en-US" dirty="0"/>
          </a:p>
        </p:txBody>
      </p:sp>
    </p:spTree>
    <p:extLst>
      <p:ext uri="{BB962C8B-B14F-4D97-AF65-F5344CB8AC3E}">
        <p14:creationId xmlns:p14="http://schemas.microsoft.com/office/powerpoint/2010/main" val="2539743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3" name="Google Shape;353;p41"/>
          <p:cNvPicPr preferRelativeResize="0"/>
          <p:nvPr/>
        </p:nvPicPr>
        <p:blipFill>
          <a:blip r:embed="rId3">
            <a:alphaModFix/>
          </a:blip>
          <a:stretch>
            <a:fillRect/>
          </a:stretch>
        </p:blipFill>
        <p:spPr>
          <a:xfrm>
            <a:off x="2135700" y="1808307"/>
            <a:ext cx="4872594" cy="4872594"/>
          </a:xfrm>
          <a:prstGeom prst="rect">
            <a:avLst/>
          </a:prstGeom>
          <a:noFill/>
          <a:ln>
            <a:noFill/>
          </a:ln>
        </p:spPr>
      </p:pic>
    </p:spTree>
    <p:extLst>
      <p:ext uri="{BB962C8B-B14F-4D97-AF65-F5344CB8AC3E}">
        <p14:creationId xmlns:p14="http://schemas.microsoft.com/office/powerpoint/2010/main" val="1353627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9" name="Google Shape;359;p42"/>
          <p:cNvPicPr preferRelativeResize="0"/>
          <p:nvPr/>
        </p:nvPicPr>
        <p:blipFill>
          <a:blip r:embed="rId3">
            <a:alphaModFix/>
          </a:blip>
          <a:stretch>
            <a:fillRect/>
          </a:stretch>
        </p:blipFill>
        <p:spPr>
          <a:xfrm>
            <a:off x="1987425" y="1680607"/>
            <a:ext cx="4872593" cy="4872593"/>
          </a:xfrm>
          <a:prstGeom prst="rect">
            <a:avLst/>
          </a:prstGeom>
          <a:noFill/>
          <a:ln>
            <a:noFill/>
          </a:ln>
        </p:spPr>
      </p:pic>
    </p:spTree>
    <p:extLst>
      <p:ext uri="{BB962C8B-B14F-4D97-AF65-F5344CB8AC3E}">
        <p14:creationId xmlns:p14="http://schemas.microsoft.com/office/powerpoint/2010/main" val="2543977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65" name="Google Shape;365;p43"/>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66" name="Google Shape;366;p43"/>
          <p:cNvPicPr preferRelativeResize="0"/>
          <p:nvPr/>
        </p:nvPicPr>
        <p:blipFill>
          <a:blip r:embed="rId4">
            <a:alphaModFix/>
          </a:blip>
          <a:stretch>
            <a:fillRect/>
          </a:stretch>
        </p:blipFill>
        <p:spPr>
          <a:xfrm>
            <a:off x="4717368" y="2231655"/>
            <a:ext cx="4207605" cy="4207609"/>
          </a:xfrm>
          <a:prstGeom prst="rect">
            <a:avLst/>
          </a:prstGeom>
          <a:noFill/>
          <a:ln>
            <a:noFill/>
          </a:ln>
        </p:spPr>
      </p:pic>
    </p:spTree>
    <p:extLst>
      <p:ext uri="{BB962C8B-B14F-4D97-AF65-F5344CB8AC3E}">
        <p14:creationId xmlns:p14="http://schemas.microsoft.com/office/powerpoint/2010/main" val="1255383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72" name="Google Shape;372;p44"/>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73" name="Google Shape;373;p44"/>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74" name="Google Shape;374;p4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75" name="Google Shape;375;p4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Tree>
    <p:extLst>
      <p:ext uri="{BB962C8B-B14F-4D97-AF65-F5344CB8AC3E}">
        <p14:creationId xmlns:p14="http://schemas.microsoft.com/office/powerpoint/2010/main" val="2431555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81" name="Google Shape;381;p45"/>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82" name="Google Shape;382;p45"/>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83" name="Google Shape;383;p45"/>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84" name="Google Shape;384;p45"/>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385" name="Google Shape;385;p45"/>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45" descr="\frac{B - A}{ \max(A,B)}&#10;" title="MathEquation,#000000"/>
          <p:cNvPicPr preferRelativeResize="0"/>
          <p:nvPr/>
        </p:nvPicPr>
        <p:blipFill>
          <a:blip r:embed="rId5">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1704974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6"/>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92" name="Google Shape;392;p46"/>
          <p:cNvPicPr preferRelativeResize="0"/>
          <p:nvPr/>
        </p:nvPicPr>
        <p:blipFill>
          <a:blip r:embed="rId4">
            <a:alphaModFix/>
          </a:blip>
          <a:stretch>
            <a:fillRect/>
          </a:stretch>
        </p:blipFill>
        <p:spPr>
          <a:xfrm>
            <a:off x="4726018" y="2198280"/>
            <a:ext cx="4207605" cy="4207609"/>
          </a:xfrm>
          <a:prstGeom prst="rect">
            <a:avLst/>
          </a:prstGeom>
          <a:noFill/>
          <a:ln>
            <a:noFill/>
          </a:ln>
        </p:spPr>
      </p:pic>
      <p:sp>
        <p:nvSpPr>
          <p:cNvPr id="393" name="Google Shape;393;p46"/>
          <p:cNvSpPr/>
          <p:nvPr/>
        </p:nvSpPr>
        <p:spPr>
          <a:xfrm>
            <a:off x="3258900" y="4108300"/>
            <a:ext cx="30249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sp>
        <p:nvSpPr>
          <p:cNvPr id="395" name="Google Shape;395;p46"/>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96" name="Google Shape;396;p46"/>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pic>
        <p:nvPicPr>
          <p:cNvPr id="397" name="Google Shape;397;p46" descr="\frac{31.76 - 7.4}{ \max(31.76,7.4)} = 0.76&#10;" title="MathEquation,#000000"/>
          <p:cNvPicPr preferRelativeResize="0"/>
          <p:nvPr/>
        </p:nvPicPr>
        <p:blipFill>
          <a:blip r:embed="rId5">
            <a:alphaModFix/>
          </a:blip>
          <a:stretch>
            <a:fillRect/>
          </a:stretch>
        </p:blipFill>
        <p:spPr>
          <a:xfrm>
            <a:off x="3328275" y="4186325"/>
            <a:ext cx="2870056" cy="635000"/>
          </a:xfrm>
          <a:prstGeom prst="rect">
            <a:avLst/>
          </a:prstGeom>
          <a:noFill/>
          <a:ln>
            <a:noFill/>
          </a:ln>
        </p:spPr>
      </p:pic>
      <p:sp>
        <p:nvSpPr>
          <p:cNvPr id="398" name="Google Shape;398;p46"/>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46" descr="\frac{B - A}{ \max(A,B)}&#10;" title="MathEquation,#000000"/>
          <p:cNvPicPr preferRelativeResize="0"/>
          <p:nvPr/>
        </p:nvPicPr>
        <p:blipFill>
          <a:blip r:embed="rId6">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700294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34" name="Google Shape;434;p50"/>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35" name="Google Shape;435;p50"/>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36" name="Google Shape;436;p50"/>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37" name="Google Shape;437;p50"/>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38" name="Google Shape;438;p50"/>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50" descr="\frac{1}{n}\sum_{i=0}^{i=n}\frac{B - A}{ \max(A,B)} = 0.74&#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40" name="Google Shape;440;p50"/>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642499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clustering algorithms work?</a:t>
            </a:r>
            <a:endParaRPr sz="4000" dirty="0">
              <a:solidFill>
                <a:schemeClr val="bg1"/>
              </a:solidFill>
            </a:endParaRPr>
          </a:p>
        </p:txBody>
      </p:sp>
    </p:spTree>
    <p:extLst>
      <p:ext uri="{BB962C8B-B14F-4D97-AF65-F5344CB8AC3E}">
        <p14:creationId xmlns:p14="http://schemas.microsoft.com/office/powerpoint/2010/main" val="1755777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Silhouette score is a measure of fit for cluster assignments</a:t>
            </a:r>
            <a:endParaRPr/>
          </a:p>
        </p:txBody>
      </p:sp>
      <p:sp>
        <p:nvSpPr>
          <p:cNvPr id="427" name="Google Shape;427;p49"/>
          <p:cNvSpPr txBox="1"/>
          <p:nvPr/>
        </p:nvSpPr>
        <p:spPr>
          <a:xfrm>
            <a:off x="573175" y="2097175"/>
            <a:ext cx="7613400" cy="40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 Silhouette Score is calculated using the mean intra-cluster distance (a) and the mean nearest-cluster distance (b) for each sample.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Silhouette </a:t>
            </a:r>
            <a:r>
              <a:rPr lang="en" sz="1800">
                <a:solidFill>
                  <a:schemeClr val="dk1"/>
                </a:solidFill>
              </a:rPr>
              <a:t>Score</a:t>
            </a:r>
            <a:r>
              <a:rPr lang="en" sz="1800"/>
              <a:t> for a sample is (b - a) / max(a, b).</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best value is 1 and the worst value is -1. Values near 0 indicate overlapping clusters. Negative values generally indicate that a sample has been assigned to the wrong cluster, as a different cluster is more similar.</a:t>
            </a:r>
            <a:endParaRPr sz="1800"/>
          </a:p>
        </p:txBody>
      </p:sp>
      <p:sp>
        <p:nvSpPr>
          <p:cNvPr id="428" name="Google Shape;428;p49"/>
          <p:cNvSpPr txBox="1"/>
          <p:nvPr/>
        </p:nvSpPr>
        <p:spPr>
          <a:xfrm>
            <a:off x="26975" y="6460150"/>
            <a:ext cx="30000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https://scikit-learn.org/stable/modules/generated/sklearn.metrics.silhouette_score.html</a:t>
            </a:r>
            <a:endParaRPr sz="1000"/>
          </a:p>
        </p:txBody>
      </p:sp>
    </p:spTree>
    <p:extLst>
      <p:ext uri="{BB962C8B-B14F-4D97-AF65-F5344CB8AC3E}">
        <p14:creationId xmlns:p14="http://schemas.microsoft.com/office/powerpoint/2010/main" val="274134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 we change k?</a:t>
            </a:r>
            <a:endParaRPr/>
          </a:p>
        </p:txBody>
      </p:sp>
      <p:pic>
        <p:nvPicPr>
          <p:cNvPr id="446" name="Google Shape;446;p51"/>
          <p:cNvPicPr preferRelativeResize="0"/>
          <p:nvPr/>
        </p:nvPicPr>
        <p:blipFill rotWithShape="1">
          <a:blip r:embed="rId3">
            <a:alphaModFix/>
          </a:blip>
          <a:srcRect/>
          <a:stretch/>
        </p:blipFill>
        <p:spPr>
          <a:xfrm>
            <a:off x="1892200" y="1570007"/>
            <a:ext cx="4872593" cy="4872593"/>
          </a:xfrm>
          <a:prstGeom prst="rect">
            <a:avLst/>
          </a:prstGeom>
          <a:noFill/>
          <a:ln>
            <a:noFill/>
          </a:ln>
        </p:spPr>
      </p:pic>
    </p:spTree>
    <p:extLst>
      <p:ext uri="{BB962C8B-B14F-4D97-AF65-F5344CB8AC3E}">
        <p14:creationId xmlns:p14="http://schemas.microsoft.com/office/powerpoint/2010/main" val="1824916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74" name="Google Shape;474;p54"/>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75" name="Google Shape;475;p54"/>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76" name="Google Shape;476;p5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77" name="Google Shape;477;p5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78" name="Google Shape;478;p54"/>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54" descr="\frac{1}{n}\sum_{i=0}^{i=n}\frac{B - A}{ \max(A,B)} = 0.56&#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80" name="Google Shape;480;p54"/>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075046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Examining Silhouette score across n_clusters indicates ideal `k`  </a:t>
            </a:r>
            <a:endParaRPr/>
          </a:p>
        </p:txBody>
      </p:sp>
      <p:pic>
        <p:nvPicPr>
          <p:cNvPr id="486" name="Google Shape;486;p55"/>
          <p:cNvPicPr preferRelativeResize="0"/>
          <p:nvPr/>
        </p:nvPicPr>
        <p:blipFill>
          <a:blip r:embed="rId3">
            <a:alphaModFix/>
          </a:blip>
          <a:stretch>
            <a:fillRect/>
          </a:stretch>
        </p:blipFill>
        <p:spPr>
          <a:xfrm>
            <a:off x="3983300" y="2440053"/>
            <a:ext cx="4266476" cy="3413175"/>
          </a:xfrm>
          <a:prstGeom prst="rect">
            <a:avLst/>
          </a:prstGeom>
          <a:noFill/>
          <a:ln>
            <a:noFill/>
          </a:ln>
        </p:spPr>
      </p:pic>
      <p:pic>
        <p:nvPicPr>
          <p:cNvPr id="487" name="Google Shape;487;p55"/>
          <p:cNvPicPr preferRelativeResize="0"/>
          <p:nvPr/>
        </p:nvPicPr>
        <p:blipFill>
          <a:blip r:embed="rId4">
            <a:alphaModFix/>
          </a:blip>
          <a:stretch>
            <a:fillRect/>
          </a:stretch>
        </p:blipFill>
        <p:spPr>
          <a:xfrm>
            <a:off x="409375" y="2397625"/>
            <a:ext cx="3255276" cy="3255276"/>
          </a:xfrm>
          <a:prstGeom prst="rect">
            <a:avLst/>
          </a:prstGeom>
          <a:noFill/>
          <a:ln>
            <a:noFill/>
          </a:ln>
        </p:spPr>
      </p:pic>
      <p:cxnSp>
        <p:nvCxnSpPr>
          <p:cNvPr id="488" name="Google Shape;488;p55"/>
          <p:cNvCxnSpPr/>
          <p:nvPr/>
        </p:nvCxnSpPr>
        <p:spPr>
          <a:xfrm rot="10800000" flipH="1">
            <a:off x="3550300" y="2838825"/>
            <a:ext cx="1436400" cy="69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2010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5"/>
            <a:ext cx="7886700" cy="1325563"/>
          </a:xfrm>
        </p:spPr>
        <p:txBody>
          <a:bodyPr/>
          <a:lstStyle/>
          <a:p>
            <a:r>
              <a:rPr lang="en-US" dirty="0"/>
              <a:t>Graph-based Clusters</a:t>
            </a:r>
          </a:p>
        </p:txBody>
      </p:sp>
      <p:pic>
        <p:nvPicPr>
          <p:cNvPr id="4" name="Picture 3"/>
          <p:cNvPicPr>
            <a:picLocks noChangeAspect="1"/>
          </p:cNvPicPr>
          <p:nvPr/>
        </p:nvPicPr>
        <p:blipFill>
          <a:blip r:embed="rId2"/>
          <a:stretch>
            <a:fillRect/>
          </a:stretch>
        </p:blipFill>
        <p:spPr>
          <a:xfrm>
            <a:off x="1363958" y="1417638"/>
            <a:ext cx="6052965" cy="4783667"/>
          </a:xfrm>
          <a:prstGeom prst="rect">
            <a:avLst/>
          </a:prstGeom>
        </p:spPr>
      </p:pic>
    </p:spTree>
    <p:extLst>
      <p:ext uri="{BB962C8B-B14F-4D97-AF65-F5344CB8AC3E}">
        <p14:creationId xmlns:p14="http://schemas.microsoft.com/office/powerpoint/2010/main" val="4237239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data represented</a:t>
            </a:r>
            <a:r>
              <a:rPr lang="en-US" dirty="0">
                <a:sym typeface="Wingdings"/>
              </a:rPr>
              <a:t> as graph</a:t>
            </a:r>
            <a:endParaRPr lang="en-US" dirty="0"/>
          </a:p>
        </p:txBody>
      </p:sp>
      <p:sp>
        <p:nvSpPr>
          <p:cNvPr id="3" name="Content Placeholder 2"/>
          <p:cNvSpPr>
            <a:spLocks noGrp="1"/>
          </p:cNvSpPr>
          <p:nvPr>
            <p:ph idx="1"/>
          </p:nvPr>
        </p:nvSpPr>
        <p:spPr/>
        <p:txBody>
          <a:bodyPr/>
          <a:lstStyle/>
          <a:p>
            <a:r>
              <a:rPr lang="en-US" dirty="0"/>
              <a:t>Using an adjacency matrix</a:t>
            </a:r>
          </a:p>
          <a:p>
            <a:r>
              <a:rPr lang="en-US" dirty="0"/>
              <a:t>Distances, Affinities</a:t>
            </a:r>
          </a:p>
          <a:p>
            <a:r>
              <a:rPr lang="en-US" dirty="0"/>
              <a:t>K-Nearest Neighbors (to </a:t>
            </a:r>
            <a:r>
              <a:rPr lang="en-US" dirty="0" err="1"/>
              <a:t>sparsify</a:t>
            </a:r>
            <a:r>
              <a:rPr lang="en-US" dirty="0"/>
              <a:t>)</a:t>
            </a:r>
          </a:p>
          <a:p>
            <a:r>
              <a:rPr lang="en-US" dirty="0" err="1"/>
              <a:t>Knn</a:t>
            </a:r>
            <a:r>
              <a:rPr lang="en-US" dirty="0"/>
              <a:t> naturally obscures density</a:t>
            </a:r>
          </a:p>
          <a:p>
            <a:pPr lvl="1"/>
            <a:r>
              <a:rPr lang="en-US" dirty="0"/>
              <a:t>K-nearest neighbors are not equally far away </a:t>
            </a:r>
          </a:p>
          <a:p>
            <a:pPr lvl="1"/>
            <a:r>
              <a:rPr lang="en-US" dirty="0"/>
              <a:t>Every point choses some neighbors</a:t>
            </a:r>
          </a:p>
        </p:txBody>
      </p:sp>
    </p:spTree>
    <p:extLst>
      <p:ext uri="{BB962C8B-B14F-4D97-AF65-F5344CB8AC3E}">
        <p14:creationId xmlns:p14="http://schemas.microsoft.com/office/powerpoint/2010/main" val="216801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Neighbors by distance</a:t>
            </a:r>
          </a:p>
        </p:txBody>
      </p:sp>
      <p:sp>
        <p:nvSpPr>
          <p:cNvPr id="3" name="Content Placeholder 2"/>
          <p:cNvSpPr>
            <a:spLocks noGrp="1"/>
          </p:cNvSpPr>
          <p:nvPr>
            <p:ph idx="1"/>
          </p:nvPr>
        </p:nvSpPr>
        <p:spPr/>
        <p:txBody>
          <a:bodyPr/>
          <a:lstStyle/>
          <a:p>
            <a:r>
              <a:rPr lang="en-US" dirty="0"/>
              <a:t>Pick all nodes of less than distance d as neighbors</a:t>
            </a:r>
          </a:p>
          <a:p>
            <a:r>
              <a:rPr lang="en-US" dirty="0"/>
              <a:t>What should d be?</a:t>
            </a:r>
          </a:p>
          <a:p>
            <a:r>
              <a:rPr lang="en-US" dirty="0"/>
              <a:t>May result in a non-sparse graph</a:t>
            </a:r>
          </a:p>
          <a:p>
            <a:pPr lvl="1"/>
            <a:r>
              <a:rPr lang="en-US" dirty="0"/>
              <a:t>Harder to handle</a:t>
            </a:r>
          </a:p>
          <a:p>
            <a:r>
              <a:rPr lang="en-US" dirty="0"/>
              <a:t>May result in disconnected graph </a:t>
            </a:r>
          </a:p>
        </p:txBody>
      </p:sp>
    </p:spTree>
    <p:extLst>
      <p:ext uri="{BB962C8B-B14F-4D97-AF65-F5344CB8AC3E}">
        <p14:creationId xmlns:p14="http://schemas.microsoft.com/office/powerpoint/2010/main" val="37417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0081" y="104415"/>
            <a:ext cx="8229600" cy="1143000"/>
          </a:xfrm>
        </p:spPr>
        <p:txBody>
          <a:bodyPr/>
          <a:lstStyle/>
          <a:p>
            <a:r>
              <a:rPr lang="en-US" dirty="0"/>
              <a:t>Agglomerating </a:t>
            </a:r>
            <a:r>
              <a:rPr lang="en-US" dirty="0" err="1"/>
              <a:t>vs</a:t>
            </a:r>
            <a:r>
              <a:rPr lang="en-US" dirty="0"/>
              <a:t> Splitting</a:t>
            </a:r>
          </a:p>
        </p:txBody>
      </p:sp>
      <p:sp>
        <p:nvSpPr>
          <p:cNvPr id="11" name="Oval 10"/>
          <p:cNvSpPr/>
          <p:nvPr/>
        </p:nvSpPr>
        <p:spPr>
          <a:xfrm>
            <a:off x="4613483"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215892"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792578" y="233393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5" idx="5"/>
            <a:endCxn id="14" idx="1"/>
          </p:cNvCxnSpPr>
          <p:nvPr/>
        </p:nvCxnSpPr>
        <p:spPr>
          <a:xfrm>
            <a:off x="1113465" y="2117982"/>
            <a:ext cx="123447" cy="1492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4" idx="6"/>
            <a:endCxn id="8" idx="3"/>
          </p:cNvCxnSpPr>
          <p:nvPr/>
        </p:nvCxnSpPr>
        <p:spPr>
          <a:xfrm flipV="1">
            <a:off x="1389779" y="2270382"/>
            <a:ext cx="107636" cy="716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6"/>
            <a:endCxn id="16" idx="2"/>
          </p:cNvCxnSpPr>
          <p:nvPr/>
        </p:nvCxnSpPr>
        <p:spPr>
          <a:xfrm>
            <a:off x="1292093" y="2651395"/>
            <a:ext cx="233801" cy="103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4" idx="3"/>
            <a:endCxn id="13" idx="0"/>
          </p:cNvCxnSpPr>
          <p:nvPr/>
        </p:nvCxnSpPr>
        <p:spPr>
          <a:xfrm flipH="1">
            <a:off x="1202546" y="2416902"/>
            <a:ext cx="34366" cy="1286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7"/>
            <a:endCxn id="10" idx="3"/>
          </p:cNvCxnSpPr>
          <p:nvPr/>
        </p:nvCxnSpPr>
        <p:spPr>
          <a:xfrm flipV="1">
            <a:off x="1803149" y="3996074"/>
            <a:ext cx="139731" cy="2736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0" idx="5"/>
            <a:endCxn id="9" idx="2"/>
          </p:cNvCxnSpPr>
          <p:nvPr/>
        </p:nvCxnSpPr>
        <p:spPr>
          <a:xfrm>
            <a:off x="2069519" y="3996074"/>
            <a:ext cx="248298" cy="136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 idx="1"/>
            <a:endCxn id="9" idx="4"/>
          </p:cNvCxnSpPr>
          <p:nvPr/>
        </p:nvCxnSpPr>
        <p:spPr>
          <a:xfrm flipH="1" flipV="1">
            <a:off x="2407365" y="4238710"/>
            <a:ext cx="115775" cy="59853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5" idx="4"/>
            <a:endCxn id="11" idx="7"/>
          </p:cNvCxnSpPr>
          <p:nvPr/>
        </p:nvCxnSpPr>
        <p:spPr>
          <a:xfrm flipH="1">
            <a:off x="4766350" y="2545574"/>
            <a:ext cx="115776" cy="608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1" idx="6"/>
            <a:endCxn id="12" idx="2"/>
          </p:cNvCxnSpPr>
          <p:nvPr/>
        </p:nvCxnSpPr>
        <p:spPr>
          <a:xfrm>
            <a:off x="4792578" y="3229342"/>
            <a:ext cx="4233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16" idx="6"/>
            <a:endCxn id="10" idx="0"/>
          </p:cNvCxnSpPr>
          <p:nvPr/>
        </p:nvCxnSpPr>
        <p:spPr>
          <a:xfrm>
            <a:off x="1704989" y="2754955"/>
            <a:ext cx="301211" cy="106047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9" idx="6"/>
            <a:endCxn id="11" idx="6"/>
          </p:cNvCxnSpPr>
          <p:nvPr/>
        </p:nvCxnSpPr>
        <p:spPr>
          <a:xfrm flipV="1">
            <a:off x="2496912" y="3229342"/>
            <a:ext cx="2295666" cy="90354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35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4"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Hierarchy</a:t>
            </a:r>
          </a:p>
        </p:txBody>
      </p:sp>
      <p:sp>
        <p:nvSpPr>
          <p:cNvPr id="3" name="Content Placeholder 2"/>
          <p:cNvSpPr>
            <a:spLocks noGrp="1"/>
          </p:cNvSpPr>
          <p:nvPr>
            <p:ph idx="1"/>
          </p:nvPr>
        </p:nvSpPr>
        <p:spPr/>
        <p:txBody>
          <a:bodyPr/>
          <a:lstStyle/>
          <a:p>
            <a:r>
              <a:rPr lang="en-US" dirty="0"/>
              <a:t>Examining different levels of granularity</a:t>
            </a:r>
          </a:p>
          <a:p>
            <a:r>
              <a:rPr lang="en-US" dirty="0"/>
              <a:t>Fast, each pass has fewer nodes than the previous</a:t>
            </a:r>
          </a:p>
          <a:p>
            <a:r>
              <a:rPr lang="en-US" dirty="0"/>
              <a:t>Circumvents “resolution limit” problem</a:t>
            </a:r>
          </a:p>
        </p:txBody>
      </p:sp>
    </p:spTree>
    <p:extLst>
      <p:ext uri="{BB962C8B-B14F-4D97-AF65-F5344CB8AC3E}">
        <p14:creationId xmlns:p14="http://schemas.microsoft.com/office/powerpoint/2010/main" val="2007950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p:txBody>
          <a:bodyPr>
            <a:normAutofit/>
          </a:bodyPr>
          <a:lstStyle/>
          <a:p>
            <a:r>
              <a:rPr lang="en-US" dirty="0"/>
              <a:t>First level: link neighbors</a:t>
            </a:r>
          </a:p>
          <a:p>
            <a:r>
              <a:rPr lang="en-US" dirty="0"/>
              <a:t>Link clusters</a:t>
            </a:r>
          </a:p>
          <a:p>
            <a:r>
              <a:rPr lang="en-US" dirty="0"/>
              <a:t>How do you measure distance between clusters?</a:t>
            </a:r>
          </a:p>
        </p:txBody>
      </p:sp>
    </p:spTree>
    <p:extLst>
      <p:ext uri="{BB962C8B-B14F-4D97-AF65-F5344CB8AC3E}">
        <p14:creationId xmlns:p14="http://schemas.microsoft.com/office/powerpoint/2010/main" val="182549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Clustering algorithms partition the data space</a:t>
            </a:r>
          </a:p>
        </p:txBody>
      </p:sp>
      <p:pic>
        <p:nvPicPr>
          <p:cNvPr id="4" name="Picture 3"/>
          <p:cNvPicPr>
            <a:picLocks noChangeAspect="1"/>
          </p:cNvPicPr>
          <p:nvPr/>
        </p:nvPicPr>
        <p:blipFill>
          <a:blip r:embed="rId3"/>
          <a:stretch>
            <a:fillRect/>
          </a:stretch>
        </p:blipFill>
        <p:spPr>
          <a:xfrm>
            <a:off x="2693880" y="1690692"/>
            <a:ext cx="3958387" cy="3958387"/>
          </a:xfrm>
          <a:prstGeom prst="rect">
            <a:avLst/>
          </a:prstGeom>
        </p:spPr>
      </p:pic>
      <p:sp>
        <p:nvSpPr>
          <p:cNvPr id="6" name="TextBox 5"/>
          <p:cNvSpPr txBox="1"/>
          <p:nvPr/>
        </p:nvSpPr>
        <p:spPr>
          <a:xfrm>
            <a:off x="6765830" y="6488668"/>
            <a:ext cx="1777387" cy="369332"/>
          </a:xfrm>
          <a:prstGeom prst="rect">
            <a:avLst/>
          </a:prstGeom>
          <a:noFill/>
        </p:spPr>
        <p:txBody>
          <a:bodyPr wrap="none" rtlCol="0">
            <a:spAutoFit/>
          </a:bodyPr>
          <a:lstStyle/>
          <a:p>
            <a:r>
              <a:rPr lang="en-US" dirty="0" err="1"/>
              <a:t>Voronoi</a:t>
            </a:r>
            <a:r>
              <a:rPr lang="en-US" dirty="0"/>
              <a:t> Diagram</a:t>
            </a:r>
          </a:p>
        </p:txBody>
      </p:sp>
      <p:sp>
        <p:nvSpPr>
          <p:cNvPr id="3" name="TextBox 2"/>
          <p:cNvSpPr txBox="1"/>
          <p:nvPr/>
        </p:nvSpPr>
        <p:spPr>
          <a:xfrm>
            <a:off x="0" y="6488668"/>
            <a:ext cx="4673074" cy="369332"/>
          </a:xfrm>
          <a:prstGeom prst="rect">
            <a:avLst/>
          </a:prstGeom>
          <a:noFill/>
        </p:spPr>
        <p:txBody>
          <a:bodyPr wrap="none" rtlCol="0">
            <a:spAutoFit/>
          </a:bodyPr>
          <a:lstStyle/>
          <a:p>
            <a:r>
              <a:rPr lang="en-US" dirty="0"/>
              <a:t>K-MEANS (</a:t>
            </a:r>
            <a:r>
              <a:rPr lang="en-US" dirty="0" err="1"/>
              <a:t>Macloed</a:t>
            </a:r>
            <a:r>
              <a:rPr lang="en-US" dirty="0"/>
              <a:t> 1967), </a:t>
            </a:r>
            <a:r>
              <a:rPr lang="en-US" dirty="0" err="1"/>
              <a:t>Fidduccia</a:t>
            </a:r>
            <a:r>
              <a:rPr lang="en-US" dirty="0"/>
              <a:t> </a:t>
            </a:r>
            <a:r>
              <a:rPr lang="en-US" dirty="0" err="1"/>
              <a:t>Matheyses</a:t>
            </a:r>
            <a:r>
              <a:rPr lang="en-US" dirty="0"/>
              <a:t> </a:t>
            </a:r>
          </a:p>
        </p:txBody>
      </p:sp>
      <p:sp>
        <p:nvSpPr>
          <p:cNvPr id="5" name="TextBox 4">
            <a:extLst>
              <a:ext uri="{FF2B5EF4-FFF2-40B4-BE49-F238E27FC236}">
                <a16:creationId xmlns:a16="http://schemas.microsoft.com/office/drawing/2014/main" id="{ECCD44D3-CB24-B94E-9C7A-5A7B81C3CD89}"/>
              </a:ext>
            </a:extLst>
          </p:cNvPr>
          <p:cNvSpPr txBox="1"/>
          <p:nvPr/>
        </p:nvSpPr>
        <p:spPr>
          <a:xfrm>
            <a:off x="2807443" y="5804546"/>
            <a:ext cx="1467068"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Dimension 1</a:t>
            </a:r>
          </a:p>
        </p:txBody>
      </p:sp>
      <p:sp>
        <p:nvSpPr>
          <p:cNvPr id="7" name="TextBox 6">
            <a:extLst>
              <a:ext uri="{FF2B5EF4-FFF2-40B4-BE49-F238E27FC236}">
                <a16:creationId xmlns:a16="http://schemas.microsoft.com/office/drawing/2014/main" id="{1E315F58-8919-794C-80BE-0CFCA6873369}"/>
              </a:ext>
            </a:extLst>
          </p:cNvPr>
          <p:cNvSpPr txBox="1"/>
          <p:nvPr/>
        </p:nvSpPr>
        <p:spPr>
          <a:xfrm rot="16200000">
            <a:off x="2031942" y="5038655"/>
            <a:ext cx="85151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 2</a:t>
            </a:r>
          </a:p>
        </p:txBody>
      </p:sp>
      <p:cxnSp>
        <p:nvCxnSpPr>
          <p:cNvPr id="9" name="Straight Arrow Connector 8">
            <a:extLst>
              <a:ext uri="{FF2B5EF4-FFF2-40B4-BE49-F238E27FC236}">
                <a16:creationId xmlns:a16="http://schemas.microsoft.com/office/drawing/2014/main" id="{94007013-769C-984D-B3FB-59BCC81F6F91}"/>
              </a:ext>
            </a:extLst>
          </p:cNvPr>
          <p:cNvCxnSpPr>
            <a:stCxn id="5" idx="3"/>
          </p:cNvCxnSpPr>
          <p:nvPr/>
        </p:nvCxnSpPr>
        <p:spPr>
          <a:xfrm>
            <a:off x="4274511" y="5989212"/>
            <a:ext cx="512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771B07-64E7-8345-8FBF-FAABA4AC26BC}"/>
              </a:ext>
            </a:extLst>
          </p:cNvPr>
          <p:cNvCxnSpPr>
            <a:cxnSpLocks/>
          </p:cNvCxnSpPr>
          <p:nvPr/>
        </p:nvCxnSpPr>
        <p:spPr>
          <a:xfrm flipV="1">
            <a:off x="2457699" y="4214969"/>
            <a:ext cx="0" cy="5578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310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Oval 98"/>
          <p:cNvSpPr/>
          <p:nvPr/>
        </p:nvSpPr>
        <p:spPr>
          <a:xfrm>
            <a:off x="720129" y="1820482"/>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709483" y="19876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245797" y="48565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399167" y="42890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220072" y="21400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066702" y="407738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665537" y="386574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861883" y="259589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59569" y="228657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274779" y="26994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673273" y="18990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209587" y="476796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362957" y="420042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7183862" y="20514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8030492" y="398878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629327" y="377713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825673" y="250728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923359" y="219796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238569" y="26108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a:stCxn id="81" idx="4"/>
            <a:endCxn id="78" idx="1"/>
          </p:cNvCxnSpPr>
          <p:nvPr/>
        </p:nvCxnSpPr>
        <p:spPr>
          <a:xfrm>
            <a:off x="1615442" y="2860776"/>
            <a:ext cx="327438" cy="9856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418984" y="864206"/>
            <a:ext cx="1459880" cy="369332"/>
          </a:xfrm>
          <a:prstGeom prst="rect">
            <a:avLst/>
          </a:prstGeom>
          <a:noFill/>
        </p:spPr>
        <p:txBody>
          <a:bodyPr wrap="none" rtlCol="0">
            <a:spAutoFit/>
          </a:bodyPr>
          <a:lstStyle/>
          <a:p>
            <a:r>
              <a:rPr lang="en-US" dirty="0"/>
              <a:t>Single linkage</a:t>
            </a:r>
          </a:p>
        </p:txBody>
      </p:sp>
      <p:sp>
        <p:nvSpPr>
          <p:cNvPr id="92" name="TextBox 91"/>
          <p:cNvSpPr txBox="1"/>
          <p:nvPr/>
        </p:nvSpPr>
        <p:spPr>
          <a:xfrm>
            <a:off x="1829377" y="3142142"/>
            <a:ext cx="556275" cy="369332"/>
          </a:xfrm>
          <a:prstGeom prst="rect">
            <a:avLst/>
          </a:prstGeom>
          <a:noFill/>
        </p:spPr>
        <p:txBody>
          <a:bodyPr wrap="none" rtlCol="0">
            <a:spAutoFit/>
          </a:bodyPr>
          <a:lstStyle/>
          <a:p>
            <a:r>
              <a:rPr lang="en-US" dirty="0"/>
              <a:t>Min</a:t>
            </a:r>
          </a:p>
        </p:txBody>
      </p:sp>
      <p:cxnSp>
        <p:nvCxnSpPr>
          <p:cNvPr id="95" name="Straight Connector 94"/>
          <p:cNvCxnSpPr>
            <a:stCxn id="46" idx="4"/>
          </p:cNvCxnSpPr>
          <p:nvPr/>
        </p:nvCxnSpPr>
        <p:spPr>
          <a:xfrm>
            <a:off x="4049117" y="2498212"/>
            <a:ext cx="863958" cy="21460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408585" y="1924807"/>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359324" y="1818725"/>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497415" y="3722603"/>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061429" y="3815426"/>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7025219" y="3749710"/>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a:endCxn id="57" idx="2"/>
          </p:cNvCxnSpPr>
          <p:nvPr/>
        </p:nvCxnSpPr>
        <p:spPr>
          <a:xfrm>
            <a:off x="6825673" y="1995697"/>
            <a:ext cx="1383914" cy="28780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063821" y="872572"/>
            <a:ext cx="1670312" cy="369332"/>
          </a:xfrm>
          <a:prstGeom prst="rect">
            <a:avLst/>
          </a:prstGeom>
          <a:noFill/>
        </p:spPr>
        <p:txBody>
          <a:bodyPr wrap="none" rtlCol="0">
            <a:spAutoFit/>
          </a:bodyPr>
          <a:lstStyle/>
          <a:p>
            <a:r>
              <a:rPr lang="en-US" dirty="0"/>
              <a:t>Average linkage</a:t>
            </a:r>
          </a:p>
        </p:txBody>
      </p:sp>
      <p:sp>
        <p:nvSpPr>
          <p:cNvPr id="111" name="TextBox 110"/>
          <p:cNvSpPr txBox="1"/>
          <p:nvPr/>
        </p:nvSpPr>
        <p:spPr>
          <a:xfrm>
            <a:off x="6017212" y="891743"/>
            <a:ext cx="1857637" cy="369332"/>
          </a:xfrm>
          <a:prstGeom prst="rect">
            <a:avLst/>
          </a:prstGeom>
          <a:noFill/>
        </p:spPr>
        <p:txBody>
          <a:bodyPr wrap="none" rtlCol="0">
            <a:spAutoFit/>
          </a:bodyPr>
          <a:lstStyle/>
          <a:p>
            <a:r>
              <a:rPr lang="en-US" dirty="0"/>
              <a:t>Complete Linkage</a:t>
            </a:r>
          </a:p>
        </p:txBody>
      </p:sp>
      <p:sp>
        <p:nvSpPr>
          <p:cNvPr id="112" name="TextBox 111"/>
          <p:cNvSpPr txBox="1"/>
          <p:nvPr/>
        </p:nvSpPr>
        <p:spPr>
          <a:xfrm>
            <a:off x="4480270" y="3180501"/>
            <a:ext cx="728723" cy="369332"/>
          </a:xfrm>
          <a:prstGeom prst="rect">
            <a:avLst/>
          </a:prstGeom>
          <a:noFill/>
        </p:spPr>
        <p:txBody>
          <a:bodyPr wrap="none" rtlCol="0">
            <a:spAutoFit/>
          </a:bodyPr>
          <a:lstStyle/>
          <a:p>
            <a:r>
              <a:rPr lang="en-US" dirty="0"/>
              <a:t>Mean </a:t>
            </a:r>
          </a:p>
        </p:txBody>
      </p:sp>
      <p:sp>
        <p:nvSpPr>
          <p:cNvPr id="113" name="TextBox 112"/>
          <p:cNvSpPr txBox="1"/>
          <p:nvPr/>
        </p:nvSpPr>
        <p:spPr>
          <a:xfrm>
            <a:off x="7486426" y="3089765"/>
            <a:ext cx="595035" cy="369332"/>
          </a:xfrm>
          <a:prstGeom prst="rect">
            <a:avLst/>
          </a:prstGeom>
          <a:noFill/>
        </p:spPr>
        <p:txBody>
          <a:bodyPr wrap="none" rtlCol="0">
            <a:spAutoFit/>
          </a:bodyPr>
          <a:lstStyle/>
          <a:p>
            <a:r>
              <a:rPr lang="en-US" dirty="0"/>
              <a:t>Max</a:t>
            </a:r>
          </a:p>
        </p:txBody>
      </p:sp>
    </p:spTree>
    <p:extLst>
      <p:ext uri="{BB962C8B-B14F-4D97-AF65-F5344CB8AC3E}">
        <p14:creationId xmlns:p14="http://schemas.microsoft.com/office/powerpoint/2010/main" val="413838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Detection</a:t>
            </a:r>
          </a:p>
        </p:txBody>
      </p:sp>
      <p:pic>
        <p:nvPicPr>
          <p:cNvPr id="6" name="Picture 5"/>
          <p:cNvPicPr>
            <a:picLocks noChangeAspect="1"/>
          </p:cNvPicPr>
          <p:nvPr/>
        </p:nvPicPr>
        <p:blipFill>
          <a:blip r:embed="rId2"/>
          <a:stretch>
            <a:fillRect/>
          </a:stretch>
        </p:blipFill>
        <p:spPr>
          <a:xfrm>
            <a:off x="457200" y="1626671"/>
            <a:ext cx="4572000" cy="4572000"/>
          </a:xfrm>
          <a:prstGeom prst="rect">
            <a:avLst/>
          </a:prstGeom>
        </p:spPr>
      </p:pic>
    </p:spTree>
    <p:extLst>
      <p:ext uri="{BB962C8B-B14F-4D97-AF65-F5344CB8AC3E}">
        <p14:creationId xmlns:p14="http://schemas.microsoft.com/office/powerpoint/2010/main" val="3429800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by “modularity”</a:t>
            </a:r>
          </a:p>
        </p:txBody>
      </p:sp>
      <p:pic>
        <p:nvPicPr>
          <p:cNvPr id="4" name="Picture 3"/>
          <p:cNvPicPr>
            <a:picLocks noChangeAspect="1"/>
          </p:cNvPicPr>
          <p:nvPr/>
        </p:nvPicPr>
        <p:blipFill>
          <a:blip r:embed="rId2"/>
          <a:stretch>
            <a:fillRect/>
          </a:stretch>
        </p:blipFill>
        <p:spPr>
          <a:xfrm>
            <a:off x="0" y="2527148"/>
            <a:ext cx="4362364" cy="3581552"/>
          </a:xfrm>
          <a:prstGeom prst="rect">
            <a:avLst/>
          </a:prstGeom>
        </p:spPr>
      </p:pic>
      <p:pic>
        <p:nvPicPr>
          <p:cNvPr id="5" name="Picture 4"/>
          <p:cNvPicPr>
            <a:picLocks noChangeAspect="1"/>
          </p:cNvPicPr>
          <p:nvPr/>
        </p:nvPicPr>
        <p:blipFill>
          <a:blip r:embed="rId3"/>
          <a:stretch>
            <a:fillRect/>
          </a:stretch>
        </p:blipFill>
        <p:spPr>
          <a:xfrm>
            <a:off x="4158756" y="1990293"/>
            <a:ext cx="4502643" cy="3691608"/>
          </a:xfrm>
          <a:prstGeom prst="rect">
            <a:avLst/>
          </a:prstGeom>
        </p:spPr>
      </p:pic>
      <p:sp>
        <p:nvSpPr>
          <p:cNvPr id="6" name="TextBox 5"/>
          <p:cNvSpPr txBox="1"/>
          <p:nvPr/>
        </p:nvSpPr>
        <p:spPr>
          <a:xfrm>
            <a:off x="811782" y="1990293"/>
            <a:ext cx="1621733" cy="369332"/>
          </a:xfrm>
          <a:prstGeom prst="rect">
            <a:avLst/>
          </a:prstGeom>
          <a:noFill/>
        </p:spPr>
        <p:txBody>
          <a:bodyPr wrap="none" rtlCol="0">
            <a:spAutoFit/>
          </a:bodyPr>
          <a:lstStyle/>
          <a:p>
            <a:r>
              <a:rPr lang="en-US" dirty="0"/>
              <a:t>Modular Graph </a:t>
            </a:r>
          </a:p>
        </p:txBody>
      </p:sp>
      <p:sp>
        <p:nvSpPr>
          <p:cNvPr id="7" name="TextBox 6"/>
          <p:cNvSpPr txBox="1"/>
          <p:nvPr/>
        </p:nvSpPr>
        <p:spPr>
          <a:xfrm>
            <a:off x="4713571" y="2095045"/>
            <a:ext cx="1600656" cy="369332"/>
          </a:xfrm>
          <a:prstGeom prst="rect">
            <a:avLst/>
          </a:prstGeom>
          <a:noFill/>
        </p:spPr>
        <p:txBody>
          <a:bodyPr wrap="none" rtlCol="0">
            <a:spAutoFit/>
          </a:bodyPr>
          <a:lstStyle/>
          <a:p>
            <a:r>
              <a:rPr lang="en-US" dirty="0"/>
              <a:t>Random Graph </a:t>
            </a:r>
          </a:p>
        </p:txBody>
      </p:sp>
      <p:sp>
        <p:nvSpPr>
          <p:cNvPr id="3" name="Rectangle 2">
            <a:extLst>
              <a:ext uri="{FF2B5EF4-FFF2-40B4-BE49-F238E27FC236}">
                <a16:creationId xmlns:a16="http://schemas.microsoft.com/office/drawing/2014/main" id="{A361C41B-073E-1A4F-8CC2-5EEEF1E13A98}"/>
              </a:ext>
            </a:extLst>
          </p:cNvPr>
          <p:cNvSpPr/>
          <p:nvPr/>
        </p:nvSpPr>
        <p:spPr>
          <a:xfrm>
            <a:off x="0" y="6460889"/>
            <a:ext cx="2766270" cy="369332"/>
          </a:xfrm>
          <a:prstGeom prst="rect">
            <a:avLst/>
          </a:prstGeom>
        </p:spPr>
        <p:txBody>
          <a:bodyPr wrap="none">
            <a:spAutoFit/>
          </a:bodyPr>
          <a:lstStyle/>
          <a:p>
            <a:r>
              <a:rPr lang="en-US" dirty="0"/>
              <a:t>Newman and Girvan (2004)</a:t>
            </a:r>
          </a:p>
        </p:txBody>
      </p:sp>
    </p:spTree>
    <p:extLst>
      <p:ext uri="{BB962C8B-B14F-4D97-AF65-F5344CB8AC3E}">
        <p14:creationId xmlns:p14="http://schemas.microsoft.com/office/powerpoint/2010/main" val="714226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6" name="Google Shape;276;p38">
            <a:extLst>
              <a:ext uri="{FF2B5EF4-FFF2-40B4-BE49-F238E27FC236}">
                <a16:creationId xmlns:a16="http://schemas.microsoft.com/office/drawing/2014/main" id="{BA35AE14-5692-AC42-9FD4-841DF3E6FD84}"/>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7" name="Google Shape;277;p38">
            <a:extLst>
              <a:ext uri="{FF2B5EF4-FFF2-40B4-BE49-F238E27FC236}">
                <a16:creationId xmlns:a16="http://schemas.microsoft.com/office/drawing/2014/main" id="{F7FBEB77-9CF0-9B40-B0E2-A7F0EE79F4F6}"/>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8" name="Google Shape;278;p38">
            <a:extLst>
              <a:ext uri="{FF2B5EF4-FFF2-40B4-BE49-F238E27FC236}">
                <a16:creationId xmlns:a16="http://schemas.microsoft.com/office/drawing/2014/main" id="{D843F7B3-BEF7-B948-AE1B-8F60C7F8DEF5}"/>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Tree>
    <p:extLst>
      <p:ext uri="{BB962C8B-B14F-4D97-AF65-F5344CB8AC3E}">
        <p14:creationId xmlns:p14="http://schemas.microsoft.com/office/powerpoint/2010/main" val="2701496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1" name="Google Shape;255;p36">
            <a:extLst>
              <a:ext uri="{FF2B5EF4-FFF2-40B4-BE49-F238E27FC236}">
                <a16:creationId xmlns:a16="http://schemas.microsoft.com/office/drawing/2014/main" id="{21982BFB-8219-5348-B6A0-C82AF805264E}"/>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12" name="Google Shape;276;p38">
            <a:extLst>
              <a:ext uri="{FF2B5EF4-FFF2-40B4-BE49-F238E27FC236}">
                <a16:creationId xmlns:a16="http://schemas.microsoft.com/office/drawing/2014/main" id="{B2B17A91-9600-FC4D-9FB6-22D4655FC5C6}"/>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13" name="Google Shape;277;p38">
            <a:extLst>
              <a:ext uri="{FF2B5EF4-FFF2-40B4-BE49-F238E27FC236}">
                <a16:creationId xmlns:a16="http://schemas.microsoft.com/office/drawing/2014/main" id="{8359600C-31E4-0C4F-BB11-28EBB0DE0D78}"/>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14" name="Google Shape;278;p38">
            <a:extLst>
              <a:ext uri="{FF2B5EF4-FFF2-40B4-BE49-F238E27FC236}">
                <a16:creationId xmlns:a16="http://schemas.microsoft.com/office/drawing/2014/main" id="{40636727-D9D0-DA44-BC1A-B3862D1E53D1}"/>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15" name="Google Shape;279;p38">
            <a:extLst>
              <a:ext uri="{FF2B5EF4-FFF2-40B4-BE49-F238E27FC236}">
                <a16:creationId xmlns:a16="http://schemas.microsoft.com/office/drawing/2014/main" id="{1C281EED-4EFB-D940-9404-1C95162D9F3B}"/>
              </a:ext>
            </a:extLst>
          </p:cNvPr>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6" name="Google Shape;280;p38">
            <a:extLst>
              <a:ext uri="{FF2B5EF4-FFF2-40B4-BE49-F238E27FC236}">
                <a16:creationId xmlns:a16="http://schemas.microsoft.com/office/drawing/2014/main" id="{DFB79EB1-AD6F-6E44-85B7-2E2DF9654458}"/>
              </a:ext>
            </a:extLst>
          </p:cNvPr>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17" name="Google Shape;281;p38">
            <a:extLst>
              <a:ext uri="{FF2B5EF4-FFF2-40B4-BE49-F238E27FC236}">
                <a16:creationId xmlns:a16="http://schemas.microsoft.com/office/drawing/2014/main" id="{86693BDA-4E7F-3747-BA92-FDC9443A9CAC}"/>
              </a:ext>
            </a:extLst>
          </p:cNvPr>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8" name="Google Shape;282;p38">
            <a:extLst>
              <a:ext uri="{FF2B5EF4-FFF2-40B4-BE49-F238E27FC236}">
                <a16:creationId xmlns:a16="http://schemas.microsoft.com/office/drawing/2014/main" id="{EAC9D7B8-A380-3F43-9833-9BB18FCE3236}"/>
              </a:ext>
            </a:extLst>
          </p:cNvPr>
          <p:cNvCxnSpPr>
            <a:stCxn id="17"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949823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6" name="Google Shape;276;p38"/>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277" name="Google Shape;277;p38"/>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278" name="Google Shape;278;p38"/>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279" name="Google Shape;279;p38"/>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0" name="Google Shape;280;p38"/>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281" name="Google Shape;281;p38"/>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2" name="Google Shape;282;p38"/>
          <p:cNvCxnSpPr>
            <a:stCxn id="281"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38"/>
          <p:cNvSpPr txBox="1"/>
          <p:nvPr/>
        </p:nvSpPr>
        <p:spPr>
          <a:xfrm>
            <a:off x="6590975" y="368704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284" name="Google Shape;284;p38"/>
          <p:cNvCxnSpPr/>
          <p:nvPr/>
        </p:nvCxnSpPr>
        <p:spPr>
          <a:xfrm rot="10800000">
            <a:off x="6590925" y="368106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285" name="Google Shape;285;p38"/>
          <p:cNvSpPr txBox="1"/>
          <p:nvPr/>
        </p:nvSpPr>
        <p:spPr>
          <a:xfrm>
            <a:off x="3313975" y="212921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286" name="Google Shape;286;p38"/>
          <p:cNvCxnSpPr/>
          <p:nvPr/>
        </p:nvCxnSpPr>
        <p:spPr>
          <a:xfrm flipH="1">
            <a:off x="4628300" y="2796615"/>
            <a:ext cx="6900" cy="4002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255;p36">
            <a:extLst>
              <a:ext uri="{FF2B5EF4-FFF2-40B4-BE49-F238E27FC236}">
                <a16:creationId xmlns:a16="http://schemas.microsoft.com/office/drawing/2014/main" id="{250E494E-C7C0-9145-8A5D-350E74B483E4}"/>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spTree>
    <p:extLst>
      <p:ext uri="{BB962C8B-B14F-4D97-AF65-F5344CB8AC3E}">
        <p14:creationId xmlns:p14="http://schemas.microsoft.com/office/powerpoint/2010/main" val="1517763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cxnSp>
        <p:nvCxnSpPr>
          <p:cNvPr id="291" name="Google Shape;291;p39"/>
          <p:cNvCxnSpPr/>
          <p:nvPr/>
        </p:nvCxnSpPr>
        <p:spPr>
          <a:xfrm>
            <a:off x="845950" y="52655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292" name="Google Shape;292;p39"/>
          <p:cNvCxnSpPr/>
          <p:nvPr/>
        </p:nvCxnSpPr>
        <p:spPr>
          <a:xfrm rot="10800000">
            <a:off x="818575" y="52564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293" name="Google Shape;293;p39"/>
          <p:cNvCxnSpPr/>
          <p:nvPr/>
        </p:nvCxnSpPr>
        <p:spPr>
          <a:xfrm rot="10800000" flipH="1">
            <a:off x="827700" y="57309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294" name="Google Shape;294;p39"/>
          <p:cNvCxnSpPr/>
          <p:nvPr/>
        </p:nvCxnSpPr>
        <p:spPr>
          <a:xfrm flipH="1">
            <a:off x="1639850" y="56944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295" name="Google Shape;295;p39"/>
          <p:cNvCxnSpPr/>
          <p:nvPr/>
        </p:nvCxnSpPr>
        <p:spPr>
          <a:xfrm flipH="1">
            <a:off x="2616325" y="51469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296" name="Google Shape;296;p39"/>
          <p:cNvCxnSpPr/>
          <p:nvPr/>
        </p:nvCxnSpPr>
        <p:spPr>
          <a:xfrm rot="10800000">
            <a:off x="2634650" y="56761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297" name="Google Shape;297;p39"/>
          <p:cNvCxnSpPr/>
          <p:nvPr/>
        </p:nvCxnSpPr>
        <p:spPr>
          <a:xfrm flipH="1">
            <a:off x="3610925" y="51560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298" name="Google Shape;298;p3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Louvain clustering maximizes modularity of clusters on a graph</a:t>
            </a:r>
            <a:endParaRPr/>
          </a:p>
        </p:txBody>
      </p:sp>
      <p:pic>
        <p:nvPicPr>
          <p:cNvPr id="299" name="Google Shape;299;p39"/>
          <p:cNvPicPr preferRelativeResize="0"/>
          <p:nvPr/>
        </p:nvPicPr>
        <p:blipFill>
          <a:blip r:embed="rId3">
            <a:alphaModFix/>
          </a:blip>
          <a:stretch>
            <a:fillRect/>
          </a:stretch>
        </p:blipFill>
        <p:spPr>
          <a:xfrm>
            <a:off x="2499088" y="2426972"/>
            <a:ext cx="4529123" cy="942300"/>
          </a:xfrm>
          <a:prstGeom prst="rect">
            <a:avLst/>
          </a:prstGeom>
          <a:noFill/>
          <a:ln>
            <a:noFill/>
          </a:ln>
        </p:spPr>
      </p:pic>
      <p:sp>
        <p:nvSpPr>
          <p:cNvPr id="300" name="Google Shape;300;p39"/>
          <p:cNvSpPr txBox="1"/>
          <p:nvPr/>
        </p:nvSpPr>
        <p:spPr>
          <a:xfrm>
            <a:off x="1423650" y="3503325"/>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301" name="Google Shape;301;p39"/>
          <p:cNvSpPr/>
          <p:nvPr/>
        </p:nvSpPr>
        <p:spPr>
          <a:xfrm>
            <a:off x="563175" y="49825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1391173" y="54771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563175" y="59801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2349612" y="5412611"/>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3372711" y="49096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3318257" y="59801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txBox="1"/>
          <p:nvPr/>
        </p:nvSpPr>
        <p:spPr>
          <a:xfrm>
            <a:off x="1055800" y="264657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308" name="Google Shape;308;p39"/>
          <p:cNvSpPr txBox="1"/>
          <p:nvPr/>
        </p:nvSpPr>
        <p:spPr>
          <a:xfrm>
            <a:off x="461425" y="47124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09" name="Google Shape;309;p39"/>
          <p:cNvSpPr txBox="1"/>
          <p:nvPr/>
        </p:nvSpPr>
        <p:spPr>
          <a:xfrm>
            <a:off x="1515638" y="51560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10" name="Google Shape;310;p39"/>
          <p:cNvSpPr txBox="1"/>
          <p:nvPr/>
        </p:nvSpPr>
        <p:spPr>
          <a:xfrm>
            <a:off x="1006563" y="61512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11" name="Google Shape;311;p39"/>
          <p:cNvSpPr txBox="1"/>
          <p:nvPr/>
        </p:nvSpPr>
        <p:spPr>
          <a:xfrm>
            <a:off x="2425813" y="5070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12" name="Google Shape;312;p39"/>
          <p:cNvSpPr txBox="1"/>
          <p:nvPr/>
        </p:nvSpPr>
        <p:spPr>
          <a:xfrm>
            <a:off x="3875788" y="48434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13" name="Google Shape;313;p39"/>
          <p:cNvSpPr txBox="1"/>
          <p:nvPr/>
        </p:nvSpPr>
        <p:spPr>
          <a:xfrm>
            <a:off x="3853663" y="5995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314" name="Google Shape;314;p39"/>
          <p:cNvSpPr txBox="1"/>
          <p:nvPr/>
        </p:nvSpPr>
        <p:spPr>
          <a:xfrm>
            <a:off x="2396300" y="186316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5" name="Google Shape;315;p39"/>
          <p:cNvCxnSpPr/>
          <p:nvPr/>
        </p:nvCxnSpPr>
        <p:spPr>
          <a:xfrm>
            <a:off x="2956700" y="225122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316" name="Google Shape;316;p39"/>
          <p:cNvSpPr txBox="1"/>
          <p:nvPr/>
        </p:nvSpPr>
        <p:spPr>
          <a:xfrm>
            <a:off x="5907575" y="174537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7" name="Google Shape;317;p39"/>
          <p:cNvCxnSpPr>
            <a:stCxn id="316" idx="1"/>
          </p:cNvCxnSpPr>
          <p:nvPr/>
        </p:nvCxnSpPr>
        <p:spPr>
          <a:xfrm flipH="1">
            <a:off x="5674775" y="208617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318" name="Google Shape;318;p39"/>
          <p:cNvSpPr txBox="1"/>
          <p:nvPr/>
        </p:nvSpPr>
        <p:spPr>
          <a:xfrm>
            <a:off x="6590975" y="315570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319" name="Google Shape;319;p39"/>
          <p:cNvCxnSpPr/>
          <p:nvPr/>
        </p:nvCxnSpPr>
        <p:spPr>
          <a:xfrm rot="10800000">
            <a:off x="6590925" y="314972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9"/>
          <p:cNvSpPr txBox="1"/>
          <p:nvPr/>
        </p:nvSpPr>
        <p:spPr>
          <a:xfrm>
            <a:off x="3313975" y="159787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321" name="Google Shape;321;p39"/>
          <p:cNvCxnSpPr/>
          <p:nvPr/>
        </p:nvCxnSpPr>
        <p:spPr>
          <a:xfrm flipH="1">
            <a:off x="4628300" y="2265275"/>
            <a:ext cx="6900" cy="4002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39"/>
          <p:cNvCxnSpPr/>
          <p:nvPr/>
        </p:nvCxnSpPr>
        <p:spPr>
          <a:xfrm>
            <a:off x="5482375" y="52822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323" name="Google Shape;323;p39"/>
          <p:cNvCxnSpPr/>
          <p:nvPr/>
        </p:nvCxnSpPr>
        <p:spPr>
          <a:xfrm rot="10800000">
            <a:off x="5455000" y="52731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324" name="Google Shape;324;p39"/>
          <p:cNvCxnSpPr/>
          <p:nvPr/>
        </p:nvCxnSpPr>
        <p:spPr>
          <a:xfrm rot="10800000" flipH="1">
            <a:off x="5464125" y="57476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325" name="Google Shape;325;p39"/>
          <p:cNvCxnSpPr/>
          <p:nvPr/>
        </p:nvCxnSpPr>
        <p:spPr>
          <a:xfrm flipH="1">
            <a:off x="6276275" y="57111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326" name="Google Shape;326;p39"/>
          <p:cNvCxnSpPr/>
          <p:nvPr/>
        </p:nvCxnSpPr>
        <p:spPr>
          <a:xfrm flipH="1">
            <a:off x="7252750" y="51636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327" name="Google Shape;327;p39"/>
          <p:cNvCxnSpPr/>
          <p:nvPr/>
        </p:nvCxnSpPr>
        <p:spPr>
          <a:xfrm rot="10800000">
            <a:off x="7271075" y="56928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328" name="Google Shape;328;p39"/>
          <p:cNvCxnSpPr/>
          <p:nvPr/>
        </p:nvCxnSpPr>
        <p:spPr>
          <a:xfrm flipH="1">
            <a:off x="8247350" y="51727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329" name="Google Shape;329;p39"/>
          <p:cNvSpPr/>
          <p:nvPr/>
        </p:nvSpPr>
        <p:spPr>
          <a:xfrm>
            <a:off x="5199600" y="49992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6027598" y="54938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5199600" y="59968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6986037" y="5429311"/>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8009136" y="49263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7954682" y="59968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txBox="1"/>
          <p:nvPr/>
        </p:nvSpPr>
        <p:spPr>
          <a:xfrm>
            <a:off x="5097850" y="47291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36" name="Google Shape;336;p39"/>
          <p:cNvSpPr txBox="1"/>
          <p:nvPr/>
        </p:nvSpPr>
        <p:spPr>
          <a:xfrm>
            <a:off x="6152063" y="51727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37" name="Google Shape;337;p39"/>
          <p:cNvSpPr txBox="1"/>
          <p:nvPr/>
        </p:nvSpPr>
        <p:spPr>
          <a:xfrm>
            <a:off x="5642988" y="61679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38" name="Google Shape;338;p39"/>
          <p:cNvSpPr txBox="1"/>
          <p:nvPr/>
        </p:nvSpPr>
        <p:spPr>
          <a:xfrm>
            <a:off x="7062238" y="5087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39" name="Google Shape;339;p39"/>
          <p:cNvSpPr txBox="1"/>
          <p:nvPr/>
        </p:nvSpPr>
        <p:spPr>
          <a:xfrm>
            <a:off x="8512213" y="48601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40" name="Google Shape;340;p39"/>
          <p:cNvSpPr txBox="1"/>
          <p:nvPr/>
        </p:nvSpPr>
        <p:spPr>
          <a:xfrm>
            <a:off x="8490088" y="6012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Tree>
    <p:extLst>
      <p:ext uri="{BB962C8B-B14F-4D97-AF65-F5344CB8AC3E}">
        <p14:creationId xmlns:p14="http://schemas.microsoft.com/office/powerpoint/2010/main" val="3264079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Greedy Modularity Optimization (Newman 2003)</a:t>
            </a:r>
          </a:p>
        </p:txBody>
      </p:sp>
      <p:sp>
        <p:nvSpPr>
          <p:cNvPr id="3" name="Content Placeholder 2"/>
          <p:cNvSpPr>
            <a:spLocks noGrp="1"/>
          </p:cNvSpPr>
          <p:nvPr>
            <p:ph idx="1"/>
          </p:nvPr>
        </p:nvSpPr>
        <p:spPr/>
        <p:txBody>
          <a:bodyPr/>
          <a:lstStyle/>
          <a:p>
            <a:r>
              <a:rPr lang="en-US" dirty="0"/>
              <a:t>Start with each point in its own cluster</a:t>
            </a:r>
          </a:p>
          <a:p>
            <a:r>
              <a:rPr lang="en-US" dirty="0"/>
              <a:t>Merge two clusters that would increase modularity by the most</a:t>
            </a:r>
          </a:p>
          <a:p>
            <a:r>
              <a:rPr lang="en-US" dirty="0"/>
              <a:t>Stop when all merges reduce modularity </a:t>
            </a:r>
          </a:p>
        </p:txBody>
      </p:sp>
      <p:pic>
        <p:nvPicPr>
          <p:cNvPr id="4" name="Picture 3">
            <a:extLst>
              <a:ext uri="{FF2B5EF4-FFF2-40B4-BE49-F238E27FC236}">
                <a16:creationId xmlns:a16="http://schemas.microsoft.com/office/drawing/2014/main" id="{E26A2586-FF1C-524A-916B-AA5A6E3F64C8}"/>
              </a:ext>
            </a:extLst>
          </p:cNvPr>
          <p:cNvPicPr>
            <a:picLocks noChangeAspect="1"/>
          </p:cNvPicPr>
          <p:nvPr/>
        </p:nvPicPr>
        <p:blipFill>
          <a:blip r:embed="rId3"/>
          <a:stretch>
            <a:fillRect/>
          </a:stretch>
        </p:blipFill>
        <p:spPr>
          <a:xfrm>
            <a:off x="1484356" y="3429000"/>
            <a:ext cx="7030994" cy="3376412"/>
          </a:xfrm>
          <a:prstGeom prst="rect">
            <a:avLst/>
          </a:prstGeom>
        </p:spPr>
      </p:pic>
    </p:spTree>
    <p:extLst>
      <p:ext uri="{BB962C8B-B14F-4D97-AF65-F5344CB8AC3E}">
        <p14:creationId xmlns:p14="http://schemas.microsoft.com/office/powerpoint/2010/main" val="37482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C3A8F-0A4B-0E46-BE40-24EC07B3073C}"/>
              </a:ext>
            </a:extLst>
          </p:cNvPr>
          <p:cNvPicPr>
            <a:picLocks noChangeAspect="1"/>
          </p:cNvPicPr>
          <p:nvPr/>
        </p:nvPicPr>
        <p:blipFill>
          <a:blip r:embed="rId2"/>
          <a:stretch>
            <a:fillRect/>
          </a:stretch>
        </p:blipFill>
        <p:spPr>
          <a:xfrm>
            <a:off x="2267014" y="244361"/>
            <a:ext cx="4609971" cy="6087362"/>
          </a:xfrm>
          <a:prstGeom prst="rect">
            <a:avLst/>
          </a:prstGeom>
        </p:spPr>
      </p:pic>
      <p:sp>
        <p:nvSpPr>
          <p:cNvPr id="4" name="Rectangle 3">
            <a:extLst>
              <a:ext uri="{FF2B5EF4-FFF2-40B4-BE49-F238E27FC236}">
                <a16:creationId xmlns:a16="http://schemas.microsoft.com/office/drawing/2014/main" id="{FD3FFADE-F98E-AF49-B13E-D93614C92320}"/>
              </a:ext>
            </a:extLst>
          </p:cNvPr>
          <p:cNvSpPr/>
          <p:nvPr/>
        </p:nvSpPr>
        <p:spPr>
          <a:xfrm>
            <a:off x="1668162" y="6443619"/>
            <a:ext cx="5807676" cy="369332"/>
          </a:xfrm>
          <a:prstGeom prst="rect">
            <a:avLst/>
          </a:prstGeom>
        </p:spPr>
        <p:txBody>
          <a:bodyPr wrap="square">
            <a:spAutoFit/>
          </a:bodyPr>
          <a:lstStyle/>
          <a:p>
            <a:pPr algn="ctr"/>
            <a:r>
              <a:rPr lang="en-US" dirty="0">
                <a:hlinkClick r:id="rId3"/>
              </a:rPr>
              <a:t>https://</a:t>
            </a:r>
            <a:r>
              <a:rPr lang="en-US" dirty="0" err="1">
                <a:hlinkClick r:id="rId3"/>
              </a:rPr>
              <a:t>www.nature.com</a:t>
            </a:r>
            <a:r>
              <a:rPr lang="en-US" dirty="0">
                <a:hlinkClick r:id="rId3"/>
              </a:rPr>
              <a:t>/articles/s41598-019-41695-z</a:t>
            </a:r>
            <a:endParaRPr lang="en-US" dirty="0"/>
          </a:p>
        </p:txBody>
      </p:sp>
    </p:spTree>
    <p:extLst>
      <p:ext uri="{BB962C8B-B14F-4D97-AF65-F5344CB8AC3E}">
        <p14:creationId xmlns:p14="http://schemas.microsoft.com/office/powerpoint/2010/main" val="995300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hlinkClick r:id="rId3"/>
            <a:extLst>
              <a:ext uri="{FF2B5EF4-FFF2-40B4-BE49-F238E27FC236}">
                <a16:creationId xmlns:a16="http://schemas.microsoft.com/office/drawing/2014/main" id="{D64ECF27-18CA-484C-A717-89B692B09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6438"/>
            <a:ext cx="9144000" cy="54435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42DD7F-C05F-5941-BFD9-E2C4BC9C8C6C}"/>
              </a:ext>
            </a:extLst>
          </p:cNvPr>
          <p:cNvSpPr/>
          <p:nvPr/>
        </p:nvSpPr>
        <p:spPr>
          <a:xfrm>
            <a:off x="0" y="6550223"/>
            <a:ext cx="580505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scikit-learn.org</a:t>
            </a:r>
            <a:r>
              <a:rPr lang="en-US" sz="1400" dirty="0">
                <a:latin typeface="Arial" panose="020B0604020202020204" pitchFamily="34" charset="0"/>
                <a:cs typeface="Arial" panose="020B0604020202020204" pitchFamily="34" charset="0"/>
              </a:rPr>
              <a:t>/stable/modules/</a:t>
            </a:r>
            <a:r>
              <a:rPr lang="en-US" sz="1400" dirty="0" err="1">
                <a:latin typeface="Arial" panose="020B0604020202020204" pitchFamily="34" charset="0"/>
                <a:cs typeface="Arial" panose="020B0604020202020204" pitchFamily="34" charset="0"/>
              </a:rPr>
              <a:t>clustering.html</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76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the partition picked?</a:t>
            </a:r>
          </a:p>
        </p:txBody>
      </p:sp>
      <p:sp>
        <p:nvSpPr>
          <p:cNvPr id="3" name="Content Placeholder 2"/>
          <p:cNvSpPr>
            <a:spLocks noGrp="1"/>
          </p:cNvSpPr>
          <p:nvPr>
            <p:ph idx="1"/>
          </p:nvPr>
        </p:nvSpPr>
        <p:spPr/>
        <p:txBody>
          <a:bodyPr>
            <a:normAutofit/>
          </a:bodyPr>
          <a:lstStyle/>
          <a:p>
            <a:r>
              <a:rPr lang="en-US" dirty="0"/>
              <a:t>By minimizing different objective criteria</a:t>
            </a:r>
          </a:p>
          <a:p>
            <a:pPr lvl="1"/>
            <a:r>
              <a:rPr lang="en-US" dirty="0"/>
              <a:t>Closeness of members </a:t>
            </a:r>
            <a:r>
              <a:rPr lang="en-US" i="1" dirty="0"/>
              <a:t>within </a:t>
            </a:r>
            <a:r>
              <a:rPr lang="en-US" dirty="0"/>
              <a:t>the group</a:t>
            </a:r>
          </a:p>
          <a:p>
            <a:pPr lvl="1"/>
            <a:r>
              <a:rPr lang="en-US" dirty="0"/>
              <a:t>Distance/Separation between groups </a:t>
            </a:r>
          </a:p>
          <a:p>
            <a:pPr lvl="1"/>
            <a:r>
              <a:rPr lang="en-US" dirty="0"/>
              <a:t>Ratio of the two </a:t>
            </a:r>
          </a:p>
          <a:p>
            <a:pPr lvl="1"/>
            <a:r>
              <a:rPr lang="en-US" dirty="0"/>
              <a:t>Minimum cut of an NN-graph</a:t>
            </a:r>
          </a:p>
          <a:p>
            <a:r>
              <a:rPr lang="en-US" dirty="0"/>
              <a:t>Other criteria?</a:t>
            </a:r>
          </a:p>
          <a:p>
            <a:r>
              <a:rPr lang="en-US" dirty="0"/>
              <a:t>Modularity: actual edges/ expected edges</a:t>
            </a:r>
          </a:p>
        </p:txBody>
      </p:sp>
    </p:spTree>
    <p:extLst>
      <p:ext uri="{BB962C8B-B14F-4D97-AF65-F5344CB8AC3E}">
        <p14:creationId xmlns:p14="http://schemas.microsoft.com/office/powerpoint/2010/main" val="711016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D382B-3FCD-F841-893D-839772CC4765}"/>
              </a:ext>
            </a:extLst>
          </p:cNvPr>
          <p:cNvSpPr>
            <a:spLocks noGrp="1"/>
          </p:cNvSpPr>
          <p:nvPr>
            <p:ph type="title"/>
          </p:nvPr>
        </p:nvSpPr>
        <p:spPr/>
        <p:txBody>
          <a:bodyPr/>
          <a:lstStyle/>
          <a:p>
            <a:r>
              <a:rPr lang="en-US" dirty="0"/>
              <a:t>Conclusions</a:t>
            </a:r>
          </a:p>
        </p:txBody>
      </p:sp>
      <p:sp>
        <p:nvSpPr>
          <p:cNvPr id="4" name="Content Placeholder 3">
            <a:extLst>
              <a:ext uri="{FF2B5EF4-FFF2-40B4-BE49-F238E27FC236}">
                <a16:creationId xmlns:a16="http://schemas.microsoft.com/office/drawing/2014/main" id="{20482DF9-C811-2047-9DF0-0ECAC509D9DE}"/>
              </a:ext>
            </a:extLst>
          </p:cNvPr>
          <p:cNvSpPr>
            <a:spLocks noGrp="1"/>
          </p:cNvSpPr>
          <p:nvPr>
            <p:ph idx="1"/>
          </p:nvPr>
        </p:nvSpPr>
        <p:spPr/>
        <p:txBody>
          <a:bodyPr/>
          <a:lstStyle/>
          <a:p>
            <a:r>
              <a:rPr lang="en-US" dirty="0"/>
              <a:t>Clustering algorithms partition data to identify groups of similar observations</a:t>
            </a:r>
          </a:p>
          <a:p>
            <a:endParaRPr lang="en-US" dirty="0"/>
          </a:p>
          <a:p>
            <a:r>
              <a:rPr lang="en-US" dirty="0" err="1"/>
              <a:t>KMeans</a:t>
            </a:r>
            <a:r>
              <a:rPr lang="en-US" dirty="0"/>
              <a:t> is an iterative algorithm that minimizes within-cluster distances in the data space</a:t>
            </a:r>
          </a:p>
          <a:p>
            <a:endParaRPr lang="en-US" dirty="0"/>
          </a:p>
          <a:p>
            <a:r>
              <a:rPr lang="en-US" dirty="0"/>
              <a:t>Spectral clustering minimizes within-cluster distances using eigenvectors of the </a:t>
            </a:r>
            <a:r>
              <a:rPr lang="en-US" dirty="0" err="1"/>
              <a:t>laplacian</a:t>
            </a:r>
            <a:endParaRPr lang="en-US" dirty="0"/>
          </a:p>
          <a:p>
            <a:endParaRPr lang="en-US" dirty="0"/>
          </a:p>
          <a:p>
            <a:r>
              <a:rPr lang="en-US" dirty="0"/>
              <a:t>Louvain / Leiden iteratively aggregate clusters on a graph to increase a modularity heuristic</a:t>
            </a:r>
          </a:p>
          <a:p>
            <a:endParaRPr lang="en-US" dirty="0"/>
          </a:p>
        </p:txBody>
      </p:sp>
    </p:spTree>
    <p:extLst>
      <p:ext uri="{BB962C8B-B14F-4D97-AF65-F5344CB8AC3E}">
        <p14:creationId xmlns:p14="http://schemas.microsoft.com/office/powerpoint/2010/main" val="3344103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we infer continuous changes in cell state from single cells?</a:t>
            </a:r>
            <a:endParaRPr sz="4000" dirty="0">
              <a:solidFill>
                <a:schemeClr val="bg1"/>
              </a:solidFill>
            </a:endParaRPr>
          </a:p>
        </p:txBody>
      </p:sp>
    </p:spTree>
    <p:extLst>
      <p:ext uri="{BB962C8B-B14F-4D97-AF65-F5344CB8AC3E}">
        <p14:creationId xmlns:p14="http://schemas.microsoft.com/office/powerpoint/2010/main" val="518726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2"/>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TextBox 2">
            <a:extLst>
              <a:ext uri="{FF2B5EF4-FFF2-40B4-BE49-F238E27FC236}">
                <a16:creationId xmlns:a16="http://schemas.microsoft.com/office/drawing/2014/main" id="{C0E60574-7AC6-AC48-9622-E96434D99C24}"/>
              </a:ext>
            </a:extLst>
          </p:cNvPr>
          <p:cNvSpPr txBox="1"/>
          <p:nvPr/>
        </p:nvSpPr>
        <p:spPr>
          <a:xfrm>
            <a:off x="1209633" y="4572824"/>
            <a:ext cx="6526924" cy="923330"/>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Dimension 1:</a:t>
            </a:r>
            <a:r>
              <a:rPr lang="en-US" dirty="0">
                <a:latin typeface="Arial" panose="020B0604020202020204" pitchFamily="34" charset="0"/>
                <a:cs typeface="Arial" panose="020B0604020202020204" pitchFamily="34" charset="0"/>
              </a:rPr>
              <a:t> “Genes that change from State 1 to State 2”</a:t>
            </a:r>
          </a:p>
          <a:p>
            <a:pPr algn="l"/>
            <a:endParaRPr lang="en-US" b="1" dirty="0">
              <a:latin typeface="Arial" panose="020B0604020202020204" pitchFamily="34" charset="0"/>
              <a:cs typeface="Arial" panose="020B0604020202020204" pitchFamily="34" charset="0"/>
            </a:endParaRPr>
          </a:p>
          <a:p>
            <a:pPr algn="l"/>
            <a:r>
              <a:rPr lang="en-US" b="1" dirty="0">
                <a:latin typeface="Arial" panose="020B0604020202020204" pitchFamily="34" charset="0"/>
                <a:cs typeface="Arial" panose="020B0604020202020204" pitchFamily="34" charset="0"/>
              </a:rPr>
              <a:t>Dimension 2: </a:t>
            </a:r>
            <a:r>
              <a:rPr lang="en-US" dirty="0">
                <a:latin typeface="Arial" panose="020B0604020202020204" pitchFamily="34" charset="0"/>
                <a:cs typeface="Arial" panose="020B0604020202020204" pitchFamily="34" charset="0"/>
              </a:rPr>
              <a:t>“Noise genes”</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62</a:t>
            </a:fld>
            <a:endParaRPr lang="en-US"/>
          </a:p>
        </p:txBody>
      </p:sp>
    </p:spTree>
    <p:extLst>
      <p:ext uri="{BB962C8B-B14F-4D97-AF65-F5344CB8AC3E}">
        <p14:creationId xmlns:p14="http://schemas.microsoft.com/office/powerpoint/2010/main" val="2136538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2"/>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63</a:t>
            </a:fld>
            <a:endParaRPr lang="en-US"/>
          </a:p>
        </p:txBody>
      </p:sp>
      <p:sp>
        <p:nvSpPr>
          <p:cNvPr id="20" name="TextBox 19">
            <a:extLst>
              <a:ext uri="{FF2B5EF4-FFF2-40B4-BE49-F238E27FC236}">
                <a16:creationId xmlns:a16="http://schemas.microsoft.com/office/drawing/2014/main" id="{F17FB8EE-B499-AA4E-BCA4-881CE1D4BF85}"/>
              </a:ext>
            </a:extLst>
          </p:cNvPr>
          <p:cNvSpPr txBox="1"/>
          <p:nvPr/>
        </p:nvSpPr>
        <p:spPr>
          <a:xfrm>
            <a:off x="1461482" y="4686971"/>
            <a:ext cx="7030765" cy="1631216"/>
          </a:xfrm>
          <a:prstGeom prst="rect">
            <a:avLst/>
          </a:prstGeom>
          <a:noFill/>
        </p:spPr>
        <p:txBody>
          <a:bodyPr wrap="square" rtlCol="0">
            <a:spAutoFit/>
          </a:bodyPr>
          <a:lstStyle/>
          <a:p>
            <a:pPr algn="l"/>
            <a:r>
              <a:rPr lang="en-US" sz="2000" b="1" dirty="0">
                <a:latin typeface="Arial" panose="020B0604020202020204" pitchFamily="34" charset="0"/>
                <a:cs typeface="Arial" panose="020B0604020202020204" pitchFamily="34" charset="0"/>
              </a:rPr>
              <a:t>Things we might like to know:</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are expressed in each population?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change the most from State 1 -&gt; State 2?</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is the ordering of gene expression?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How do gene-gene relationships change across states?</a:t>
            </a:r>
          </a:p>
        </p:txBody>
      </p:sp>
    </p:spTree>
    <p:extLst>
      <p:ext uri="{BB962C8B-B14F-4D97-AF65-F5344CB8AC3E}">
        <p14:creationId xmlns:p14="http://schemas.microsoft.com/office/powerpoint/2010/main" val="2518798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2"/>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4"/>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5"/>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64</a:t>
            </a:fld>
            <a:endParaRPr lang="en-US"/>
          </a:p>
        </p:txBody>
      </p:sp>
    </p:spTree>
    <p:extLst>
      <p:ext uri="{BB962C8B-B14F-4D97-AF65-F5344CB8AC3E}">
        <p14:creationId xmlns:p14="http://schemas.microsoft.com/office/powerpoint/2010/main" val="4086846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2"/>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4"/>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5"/>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65</a:t>
            </a:fld>
            <a:endParaRPr lang="en-US"/>
          </a:p>
        </p:txBody>
      </p:sp>
    </p:spTree>
    <p:extLst>
      <p:ext uri="{BB962C8B-B14F-4D97-AF65-F5344CB8AC3E}">
        <p14:creationId xmlns:p14="http://schemas.microsoft.com/office/powerpoint/2010/main" val="26757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3A86-4E49-6043-B5E1-C84AAA4CCB1E}"/>
              </a:ext>
            </a:extLst>
          </p:cNvPr>
          <p:cNvSpPr>
            <a:spLocks noGrp="1"/>
          </p:cNvSpPr>
          <p:nvPr>
            <p:ph type="title"/>
          </p:nvPr>
        </p:nvSpPr>
        <p:spPr>
          <a:xfrm>
            <a:off x="311182" y="372329"/>
            <a:ext cx="8204168" cy="1325563"/>
          </a:xfrm>
        </p:spPr>
        <p:txBody>
          <a:bodyPr>
            <a:normAutofit fontScale="90000"/>
          </a:bodyPr>
          <a:lstStyle/>
          <a:p>
            <a:r>
              <a:rPr lang="en-US" dirty="0"/>
              <a:t>We must infer underlying biology from experimental observations</a:t>
            </a:r>
          </a:p>
        </p:txBody>
      </p:sp>
      <p:pic>
        <p:nvPicPr>
          <p:cNvPr id="19" name="Content Placeholder 8">
            <a:extLst>
              <a:ext uri="{FF2B5EF4-FFF2-40B4-BE49-F238E27FC236}">
                <a16:creationId xmlns:a16="http://schemas.microsoft.com/office/drawing/2014/main" id="{FC999542-35CA-7E48-9D64-6780E1B4C409}"/>
              </a:ext>
            </a:extLst>
          </p:cNvPr>
          <p:cNvPicPr>
            <a:picLocks noGrp="1" noChangeAspect="1"/>
          </p:cNvPicPr>
          <p:nvPr>
            <p:ph idx="1"/>
          </p:nvPr>
        </p:nvPicPr>
        <p:blipFill>
          <a:blip r:embed="rId3"/>
          <a:stretch>
            <a:fillRect/>
          </a:stretch>
        </p:blipFill>
        <p:spPr>
          <a:xfrm>
            <a:off x="679219" y="1833723"/>
            <a:ext cx="6601767" cy="2475662"/>
          </a:xfrm>
        </p:spPr>
      </p:pic>
      <p:grpSp>
        <p:nvGrpSpPr>
          <p:cNvPr id="5" name="Group 4">
            <a:extLst>
              <a:ext uri="{FF2B5EF4-FFF2-40B4-BE49-F238E27FC236}">
                <a16:creationId xmlns:a16="http://schemas.microsoft.com/office/drawing/2014/main" id="{F86FDE35-152C-1F4B-B5B3-A13664F25A1D}"/>
              </a:ext>
            </a:extLst>
          </p:cNvPr>
          <p:cNvGrpSpPr/>
          <p:nvPr/>
        </p:nvGrpSpPr>
        <p:grpSpPr>
          <a:xfrm>
            <a:off x="6930181" y="1966208"/>
            <a:ext cx="1998277" cy="1411169"/>
            <a:chOff x="6923314" y="4442257"/>
            <a:chExt cx="1998277" cy="1411169"/>
          </a:xfrm>
        </p:grpSpPr>
        <p:grpSp>
          <p:nvGrpSpPr>
            <p:cNvPr id="20" name="Group 19">
              <a:extLst>
                <a:ext uri="{FF2B5EF4-FFF2-40B4-BE49-F238E27FC236}">
                  <a16:creationId xmlns:a16="http://schemas.microsoft.com/office/drawing/2014/main" id="{501598B7-898D-0049-8600-FE68328A6D67}"/>
                </a:ext>
              </a:extLst>
            </p:cNvPr>
            <p:cNvGrpSpPr/>
            <p:nvPr/>
          </p:nvGrpSpPr>
          <p:grpSpPr>
            <a:xfrm>
              <a:off x="7035191" y="4515883"/>
              <a:ext cx="1280475" cy="369332"/>
              <a:chOff x="7077600" y="3084658"/>
              <a:chExt cx="1280475" cy="369332"/>
            </a:xfrm>
          </p:grpSpPr>
          <p:sp>
            <p:nvSpPr>
              <p:cNvPr id="21" name="Oval 20">
                <a:extLst>
                  <a:ext uri="{FF2B5EF4-FFF2-40B4-BE49-F238E27FC236}">
                    <a16:creationId xmlns:a16="http://schemas.microsoft.com/office/drawing/2014/main" id="{3CA593D2-7681-5C47-825D-46B210C420AC}"/>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20EA447-AB3F-C54D-B4D8-92DD578170B3}"/>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23" name="Group 22">
              <a:extLst>
                <a:ext uri="{FF2B5EF4-FFF2-40B4-BE49-F238E27FC236}">
                  <a16:creationId xmlns:a16="http://schemas.microsoft.com/office/drawing/2014/main" id="{5C2AE688-9168-9C44-9A11-FDC2E567E457}"/>
                </a:ext>
              </a:extLst>
            </p:cNvPr>
            <p:cNvGrpSpPr/>
            <p:nvPr/>
          </p:nvGrpSpPr>
          <p:grpSpPr>
            <a:xfrm>
              <a:off x="7035191" y="4984438"/>
              <a:ext cx="1886400" cy="369332"/>
              <a:chOff x="7077600" y="3441076"/>
              <a:chExt cx="1886400" cy="369332"/>
            </a:xfrm>
          </p:grpSpPr>
          <p:sp>
            <p:nvSpPr>
              <p:cNvPr id="24" name="Oval 23">
                <a:extLst>
                  <a:ext uri="{FF2B5EF4-FFF2-40B4-BE49-F238E27FC236}">
                    <a16:creationId xmlns:a16="http://schemas.microsoft.com/office/drawing/2014/main" id="{6F2866E4-8777-8141-A98A-9815866A2E6B}"/>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35CC68-ED91-FF43-AC82-CF5D4AD326A8}"/>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26" name="Group 25">
              <a:extLst>
                <a:ext uri="{FF2B5EF4-FFF2-40B4-BE49-F238E27FC236}">
                  <a16:creationId xmlns:a16="http://schemas.microsoft.com/office/drawing/2014/main" id="{B00F199D-057D-FC45-ACFB-36C0D7E04778}"/>
                </a:ext>
              </a:extLst>
            </p:cNvPr>
            <p:cNvGrpSpPr/>
            <p:nvPr/>
          </p:nvGrpSpPr>
          <p:grpSpPr>
            <a:xfrm>
              <a:off x="7035191" y="5452992"/>
              <a:ext cx="1886400" cy="369332"/>
              <a:chOff x="7077600" y="4021767"/>
              <a:chExt cx="1886400" cy="369332"/>
            </a:xfrm>
          </p:grpSpPr>
          <p:sp>
            <p:nvSpPr>
              <p:cNvPr id="27" name="Oval 26">
                <a:extLst>
                  <a:ext uri="{FF2B5EF4-FFF2-40B4-BE49-F238E27FC236}">
                    <a16:creationId xmlns:a16="http://schemas.microsoft.com/office/drawing/2014/main" id="{9D75EAC3-BFE4-1A4F-A635-316D04000981}"/>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642F555-9143-EE49-9757-1558DBC34C05}"/>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Rectangle 2">
              <a:extLst>
                <a:ext uri="{FF2B5EF4-FFF2-40B4-BE49-F238E27FC236}">
                  <a16:creationId xmlns:a16="http://schemas.microsoft.com/office/drawing/2014/main" id="{17A4D135-BFF2-D64A-91EC-5224C8AA9813}"/>
                </a:ext>
              </a:extLst>
            </p:cNvPr>
            <p:cNvSpPr/>
            <p:nvPr/>
          </p:nvSpPr>
          <p:spPr>
            <a:xfrm>
              <a:off x="6923314" y="4442257"/>
              <a:ext cx="1939332" cy="14111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8">
            <a:extLst>
              <a:ext uri="{FF2B5EF4-FFF2-40B4-BE49-F238E27FC236}">
                <a16:creationId xmlns:a16="http://schemas.microsoft.com/office/drawing/2014/main" id="{A39A2AB7-05C0-3943-9A7D-EB47A12EFA60}"/>
              </a:ext>
            </a:extLst>
          </p:cNvPr>
          <p:cNvPicPr>
            <a:picLocks noChangeAspect="1"/>
          </p:cNvPicPr>
          <p:nvPr/>
        </p:nvPicPr>
        <p:blipFill>
          <a:blip r:embed="rId4"/>
          <a:stretch>
            <a:fillRect/>
          </a:stretch>
        </p:blipFill>
        <p:spPr>
          <a:xfrm>
            <a:off x="311182" y="4043432"/>
            <a:ext cx="7315200" cy="2743200"/>
          </a:xfrm>
          <a:prstGeom prst="rect">
            <a:avLst/>
          </a:prstGeom>
        </p:spPr>
      </p:pic>
      <p:grpSp>
        <p:nvGrpSpPr>
          <p:cNvPr id="8" name="Group 7">
            <a:extLst>
              <a:ext uri="{FF2B5EF4-FFF2-40B4-BE49-F238E27FC236}">
                <a16:creationId xmlns:a16="http://schemas.microsoft.com/office/drawing/2014/main" id="{EA848163-9B1F-EE43-8BA9-E00A64AFE6FA}"/>
              </a:ext>
            </a:extLst>
          </p:cNvPr>
          <p:cNvGrpSpPr/>
          <p:nvPr/>
        </p:nvGrpSpPr>
        <p:grpSpPr>
          <a:xfrm>
            <a:off x="6924663" y="4224898"/>
            <a:ext cx="1411816" cy="1421842"/>
            <a:chOff x="6973556" y="1838848"/>
            <a:chExt cx="1411816" cy="1421842"/>
          </a:xfrm>
        </p:grpSpPr>
        <p:grpSp>
          <p:nvGrpSpPr>
            <p:cNvPr id="9" name="Group 8">
              <a:extLst>
                <a:ext uri="{FF2B5EF4-FFF2-40B4-BE49-F238E27FC236}">
                  <a16:creationId xmlns:a16="http://schemas.microsoft.com/office/drawing/2014/main" id="{84792AFD-DF9E-5C41-82F7-4AA750807FED}"/>
                </a:ext>
              </a:extLst>
            </p:cNvPr>
            <p:cNvGrpSpPr/>
            <p:nvPr/>
          </p:nvGrpSpPr>
          <p:grpSpPr>
            <a:xfrm>
              <a:off x="7104897" y="1893322"/>
              <a:ext cx="1280475" cy="369332"/>
              <a:chOff x="7077600" y="3084658"/>
              <a:chExt cx="1280475" cy="369332"/>
            </a:xfrm>
          </p:grpSpPr>
          <p:sp>
            <p:nvSpPr>
              <p:cNvPr id="17" name="Oval 16">
                <a:extLst>
                  <a:ext uri="{FF2B5EF4-FFF2-40B4-BE49-F238E27FC236}">
                    <a16:creationId xmlns:a16="http://schemas.microsoft.com/office/drawing/2014/main" id="{2BEF01B3-3223-7747-B00F-8E2AE50E43B3}"/>
                  </a:ext>
                </a:extLst>
              </p:cNvPr>
              <p:cNvSpPr/>
              <p:nvPr/>
            </p:nvSpPr>
            <p:spPr>
              <a:xfrm>
                <a:off x="7077600" y="3204000"/>
                <a:ext cx="187200" cy="187200"/>
              </a:xfrm>
              <a:prstGeom prst="ellipse">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479A02-514A-774D-98D0-4161AB92A14B}"/>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1</a:t>
                </a:r>
              </a:p>
            </p:txBody>
          </p:sp>
        </p:grpSp>
        <p:grpSp>
          <p:nvGrpSpPr>
            <p:cNvPr id="10" name="Group 9">
              <a:extLst>
                <a:ext uri="{FF2B5EF4-FFF2-40B4-BE49-F238E27FC236}">
                  <a16:creationId xmlns:a16="http://schemas.microsoft.com/office/drawing/2014/main" id="{B2DD9A5C-39E9-874C-BCB9-6377752DF7AE}"/>
                </a:ext>
              </a:extLst>
            </p:cNvPr>
            <p:cNvGrpSpPr/>
            <p:nvPr/>
          </p:nvGrpSpPr>
          <p:grpSpPr>
            <a:xfrm>
              <a:off x="7104897" y="2361877"/>
              <a:ext cx="1139776" cy="369332"/>
              <a:chOff x="7077600" y="3441076"/>
              <a:chExt cx="1139776" cy="369332"/>
            </a:xfrm>
          </p:grpSpPr>
          <p:sp>
            <p:nvSpPr>
              <p:cNvPr id="15" name="Oval 14">
                <a:extLst>
                  <a:ext uri="{FF2B5EF4-FFF2-40B4-BE49-F238E27FC236}">
                    <a16:creationId xmlns:a16="http://schemas.microsoft.com/office/drawing/2014/main" id="{64C18887-F16C-E24B-A17E-CE089DA5C855}"/>
                  </a:ext>
                </a:extLst>
              </p:cNvPr>
              <p:cNvSpPr/>
              <p:nvPr/>
            </p:nvSpPr>
            <p:spPr>
              <a:xfrm>
                <a:off x="7077600" y="3532142"/>
                <a:ext cx="187200" cy="187200"/>
              </a:xfrm>
              <a:prstGeom prst="ellipse">
                <a:avLst/>
              </a:prstGeom>
              <a:solidFill>
                <a:srgbClr val="316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7C7FEE-D740-D64E-AB5E-D52F3F655630}"/>
                  </a:ext>
                </a:extLst>
              </p:cNvPr>
              <p:cNvSpPr txBox="1"/>
              <p:nvPr/>
            </p:nvSpPr>
            <p:spPr>
              <a:xfrm>
                <a:off x="7328475" y="3441076"/>
                <a:ext cx="888901"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2</a:t>
                </a:r>
              </a:p>
            </p:txBody>
          </p:sp>
        </p:grpSp>
        <p:grpSp>
          <p:nvGrpSpPr>
            <p:cNvPr id="11" name="Group 10">
              <a:extLst>
                <a:ext uri="{FF2B5EF4-FFF2-40B4-BE49-F238E27FC236}">
                  <a16:creationId xmlns:a16="http://schemas.microsoft.com/office/drawing/2014/main" id="{EEBAA765-3394-FF43-8279-FE817A7FE6E4}"/>
                </a:ext>
              </a:extLst>
            </p:cNvPr>
            <p:cNvGrpSpPr/>
            <p:nvPr/>
          </p:nvGrpSpPr>
          <p:grpSpPr>
            <a:xfrm>
              <a:off x="7104897" y="2830431"/>
              <a:ext cx="1054366" cy="369332"/>
              <a:chOff x="7077600" y="4021767"/>
              <a:chExt cx="1054366" cy="369332"/>
            </a:xfrm>
          </p:grpSpPr>
          <p:sp>
            <p:nvSpPr>
              <p:cNvPr id="13" name="Oval 12">
                <a:extLst>
                  <a:ext uri="{FF2B5EF4-FFF2-40B4-BE49-F238E27FC236}">
                    <a16:creationId xmlns:a16="http://schemas.microsoft.com/office/drawing/2014/main" id="{E38D0BC6-5AA2-ED4F-9F63-661CB195D719}"/>
                  </a:ext>
                </a:extLst>
              </p:cNvPr>
              <p:cNvSpPr/>
              <p:nvPr/>
            </p:nvSpPr>
            <p:spPr>
              <a:xfrm>
                <a:off x="7077600" y="4112833"/>
                <a:ext cx="187200" cy="187200"/>
              </a:xfrm>
              <a:prstGeom prst="ellipse">
                <a:avLst/>
              </a:prstGeom>
              <a:solidFill>
                <a:srgbClr val="35B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6EC0BA-BEAD-8542-8D15-A6624DD66357}"/>
                  </a:ext>
                </a:extLst>
              </p:cNvPr>
              <p:cNvSpPr txBox="1"/>
              <p:nvPr/>
            </p:nvSpPr>
            <p:spPr>
              <a:xfrm>
                <a:off x="7328476" y="4021767"/>
                <a:ext cx="80349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3</a:t>
                </a:r>
              </a:p>
            </p:txBody>
          </p:sp>
        </p:grpSp>
        <p:sp>
          <p:nvSpPr>
            <p:cNvPr id="12" name="Rectangle 11">
              <a:extLst>
                <a:ext uri="{FF2B5EF4-FFF2-40B4-BE49-F238E27FC236}">
                  <a16:creationId xmlns:a16="http://schemas.microsoft.com/office/drawing/2014/main" id="{18A5A96A-A736-474D-9FBE-056C47AD2DD8}"/>
                </a:ext>
              </a:extLst>
            </p:cNvPr>
            <p:cNvSpPr/>
            <p:nvPr/>
          </p:nvSpPr>
          <p:spPr>
            <a:xfrm>
              <a:off x="6973556" y="1838848"/>
              <a:ext cx="1271117" cy="1421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C35FE31E-7BC6-4E45-AF96-49053DA2D907}"/>
              </a:ext>
            </a:extLst>
          </p:cNvPr>
          <p:cNvSpPr txBox="1"/>
          <p:nvPr/>
        </p:nvSpPr>
        <p:spPr>
          <a:xfrm rot="16200000">
            <a:off x="-653255" y="4861408"/>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Experimental</a:t>
            </a:r>
          </a:p>
          <a:p>
            <a:pPr algn="ctr"/>
            <a:r>
              <a:rPr lang="en-US" sz="2400" b="1" dirty="0">
                <a:latin typeface="Arial" panose="020B0604020202020204" pitchFamily="34" charset="0"/>
                <a:cs typeface="Arial" panose="020B0604020202020204" pitchFamily="34" charset="0"/>
              </a:rPr>
              <a:t>data</a:t>
            </a:r>
          </a:p>
        </p:txBody>
      </p:sp>
      <p:sp>
        <p:nvSpPr>
          <p:cNvPr id="30" name="TextBox 29">
            <a:extLst>
              <a:ext uri="{FF2B5EF4-FFF2-40B4-BE49-F238E27FC236}">
                <a16:creationId xmlns:a16="http://schemas.microsoft.com/office/drawing/2014/main" id="{7D3125FB-6793-A345-BF91-C9E933C226F5}"/>
              </a:ext>
            </a:extLst>
          </p:cNvPr>
          <p:cNvSpPr txBox="1"/>
          <p:nvPr/>
        </p:nvSpPr>
        <p:spPr>
          <a:xfrm rot="16200000">
            <a:off x="-638402" y="2421346"/>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Underlying biology</a:t>
            </a:r>
          </a:p>
        </p:txBody>
      </p:sp>
      <p:sp>
        <p:nvSpPr>
          <p:cNvPr id="32" name="Slide Number Placeholder 31">
            <a:extLst>
              <a:ext uri="{FF2B5EF4-FFF2-40B4-BE49-F238E27FC236}">
                <a16:creationId xmlns:a16="http://schemas.microsoft.com/office/drawing/2014/main" id="{781A3B57-CBFB-2147-ACD3-6539430CF934}"/>
              </a:ext>
            </a:extLst>
          </p:cNvPr>
          <p:cNvSpPr>
            <a:spLocks noGrp="1"/>
          </p:cNvSpPr>
          <p:nvPr>
            <p:ph type="sldNum" sz="quarter" idx="12"/>
          </p:nvPr>
        </p:nvSpPr>
        <p:spPr/>
        <p:txBody>
          <a:bodyPr/>
          <a:lstStyle/>
          <a:p>
            <a:fld id="{64FB4612-8F56-C746-B2D5-D27D39041C7D}" type="slidenum">
              <a:rPr lang="en-US" smtClean="0"/>
              <a:t>66</a:t>
            </a:fld>
            <a:endParaRPr lang="en-US"/>
          </a:p>
        </p:txBody>
      </p:sp>
    </p:spTree>
    <p:extLst>
      <p:ext uri="{BB962C8B-B14F-4D97-AF65-F5344CB8AC3E}">
        <p14:creationId xmlns:p14="http://schemas.microsoft.com/office/powerpoint/2010/main" val="2955667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9156-B4D8-7F42-9CB3-84F2D14581DE}"/>
              </a:ext>
            </a:extLst>
          </p:cNvPr>
          <p:cNvSpPr>
            <a:spLocks noGrp="1"/>
          </p:cNvSpPr>
          <p:nvPr>
            <p:ph type="title"/>
          </p:nvPr>
        </p:nvSpPr>
        <p:spPr>
          <a:xfrm>
            <a:off x="131939" y="940863"/>
            <a:ext cx="3028950" cy="2174870"/>
          </a:xfrm>
        </p:spPr>
        <p:txBody>
          <a:bodyPr>
            <a:noAutofit/>
          </a:bodyPr>
          <a:lstStyle/>
          <a:p>
            <a:r>
              <a:rPr lang="en-US" sz="2800" b="0" dirty="0"/>
              <a:t>The goal of trajectory inference (TI) is to infer a temporal ordering of cells</a:t>
            </a:r>
          </a:p>
        </p:txBody>
      </p:sp>
      <p:pic>
        <p:nvPicPr>
          <p:cNvPr id="9" name="Content Placeholder 8">
            <a:extLst>
              <a:ext uri="{FF2B5EF4-FFF2-40B4-BE49-F238E27FC236}">
                <a16:creationId xmlns:a16="http://schemas.microsoft.com/office/drawing/2014/main" id="{EAFB3280-6474-934A-A4DD-80F58DA0D10C}"/>
              </a:ext>
            </a:extLst>
          </p:cNvPr>
          <p:cNvPicPr>
            <a:picLocks noGrp="1" noChangeAspect="1"/>
          </p:cNvPicPr>
          <p:nvPr>
            <p:ph idx="1"/>
          </p:nvPr>
        </p:nvPicPr>
        <p:blipFill>
          <a:blip r:embed="rId2"/>
          <a:stretch>
            <a:fillRect/>
          </a:stretch>
        </p:blipFill>
        <p:spPr>
          <a:xfrm>
            <a:off x="3375379" y="-1"/>
            <a:ext cx="5768622" cy="6846693"/>
          </a:xfrm>
        </p:spPr>
      </p:pic>
      <p:sp>
        <p:nvSpPr>
          <p:cNvPr id="10" name="Title 1">
            <a:extLst>
              <a:ext uri="{FF2B5EF4-FFF2-40B4-BE49-F238E27FC236}">
                <a16:creationId xmlns:a16="http://schemas.microsoft.com/office/drawing/2014/main" id="{98DA4585-8750-064D-B868-4ABA5E537DDE}"/>
              </a:ext>
            </a:extLst>
          </p:cNvPr>
          <p:cNvSpPr txBox="1">
            <a:spLocks/>
          </p:cNvSpPr>
          <p:nvPr/>
        </p:nvSpPr>
        <p:spPr>
          <a:xfrm>
            <a:off x="131939" y="5112107"/>
            <a:ext cx="3028950" cy="1325563"/>
          </a:xfrm>
          <a:prstGeom prst="rect">
            <a:avLst/>
          </a:prstGeom>
        </p:spPr>
        <p:txBody>
          <a:bodyPr vert="horz" lIns="91440" tIns="45720" rIns="91440" bIns="45720" rtlCol="0" anchor="ctr">
            <a:noAutofit/>
          </a:bodyPr>
          <a:lstStyle>
            <a:lvl1pPr algn="l" defTabSz="385763" rtl="0" eaLnBrk="1" latinLnBrk="0" hangingPunct="1">
              <a:lnSpc>
                <a:spcPct val="90000"/>
              </a:lnSpc>
              <a:spcBef>
                <a:spcPct val="0"/>
              </a:spcBef>
              <a:buNone/>
              <a:defRPr sz="4200" b="1" i="0" kern="1200">
                <a:solidFill>
                  <a:schemeClr val="tx1"/>
                </a:solidFill>
                <a:latin typeface="Myriad Pro Semibold" charset="0"/>
                <a:ea typeface="Myriad Pro Semibold" charset="0"/>
                <a:cs typeface="Myriad Pro Semibold" charset="0"/>
              </a:defRPr>
            </a:lvl1pPr>
          </a:lstStyle>
          <a:p>
            <a:r>
              <a:rPr lang="en-US" sz="2400" b="0" dirty="0">
                <a:latin typeface="Arial" panose="020B0604020202020204" pitchFamily="34" charset="0"/>
                <a:cs typeface="Arial" panose="020B0604020202020204" pitchFamily="34" charset="0"/>
              </a:rPr>
              <a:t>Summary of 45 TI methods</a:t>
            </a:r>
          </a:p>
          <a:p>
            <a:endParaRPr lang="en-US" sz="2400" b="0" dirty="0">
              <a:latin typeface="Arial" panose="020B0604020202020204" pitchFamily="34" charset="0"/>
              <a:cs typeface="Arial" panose="020B0604020202020204" pitchFamily="34" charset="0"/>
            </a:endParaRPr>
          </a:p>
          <a:p>
            <a:r>
              <a:rPr lang="en-US" sz="2400" b="0" dirty="0" err="1">
                <a:latin typeface="Arial" panose="020B0604020202020204" pitchFamily="34" charset="0"/>
                <a:cs typeface="Arial" panose="020B0604020202020204" pitchFamily="34" charset="0"/>
              </a:rPr>
              <a:t>dynverse.org</a:t>
            </a: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5418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8F17-0672-924D-90D5-05CEACD0B2D8}"/>
              </a:ext>
            </a:extLst>
          </p:cNvPr>
          <p:cNvSpPr>
            <a:spLocks noGrp="1"/>
          </p:cNvSpPr>
          <p:nvPr>
            <p:ph type="title"/>
          </p:nvPr>
        </p:nvSpPr>
        <p:spPr>
          <a:xfrm>
            <a:off x="428978" y="703796"/>
            <a:ext cx="8562622" cy="1325563"/>
          </a:xfrm>
        </p:spPr>
        <p:txBody>
          <a:bodyPr>
            <a:normAutofit/>
          </a:bodyPr>
          <a:lstStyle/>
          <a:p>
            <a:r>
              <a:rPr lang="en-US" sz="3600" dirty="0"/>
              <a:t>Learning pseudotime via graph walks</a:t>
            </a:r>
          </a:p>
        </p:txBody>
      </p:sp>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2"/>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3"/>
          <a:stretch>
            <a:fillRect/>
          </a:stretch>
        </p:blipFill>
        <p:spPr>
          <a:xfrm>
            <a:off x="4367405" y="2133599"/>
            <a:ext cx="4776595" cy="4156070"/>
          </a:xfrm>
          <a:prstGeom prst="rect">
            <a:avLst/>
          </a:prstGeom>
        </p:spPr>
      </p:pic>
    </p:spTree>
    <p:extLst>
      <p:ext uri="{BB962C8B-B14F-4D97-AF65-F5344CB8AC3E}">
        <p14:creationId xmlns:p14="http://schemas.microsoft.com/office/powerpoint/2010/main" val="1502274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E5335CB-D28E-7643-A654-27E457DB2FD8}"/>
              </a:ext>
            </a:extLst>
          </p:cNvPr>
          <p:cNvPicPr>
            <a:picLocks noGrp="1" noChangeAspect="1"/>
          </p:cNvPicPr>
          <p:nvPr>
            <p:ph idx="1"/>
          </p:nvPr>
        </p:nvPicPr>
        <p:blipFill>
          <a:blip r:embed="rId2"/>
          <a:srcRect/>
          <a:stretch/>
        </p:blipFill>
        <p:spPr>
          <a:xfrm>
            <a:off x="341123" y="1950316"/>
            <a:ext cx="4351338" cy="4351338"/>
          </a:xfrm>
        </p:spPr>
      </p:pic>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Graph walks approximate manifold distances</a:t>
            </a:r>
          </a:p>
        </p:txBody>
      </p:sp>
      <p:cxnSp>
        <p:nvCxnSpPr>
          <p:cNvPr id="5" name="Straight Connector 4">
            <a:extLst>
              <a:ext uri="{FF2B5EF4-FFF2-40B4-BE49-F238E27FC236}">
                <a16:creationId xmlns:a16="http://schemas.microsoft.com/office/drawing/2014/main" id="{AAD594DE-CE9C-9342-8404-989636DD0CDF}"/>
              </a:ext>
            </a:extLst>
          </p:cNvPr>
          <p:cNvCxnSpPr>
            <a:cxnSpLocks/>
          </p:cNvCxnSpPr>
          <p:nvPr/>
        </p:nvCxnSpPr>
        <p:spPr>
          <a:xfrm>
            <a:off x="5636029" y="2754938"/>
            <a:ext cx="0" cy="2781338"/>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627E5D7-2312-4E4B-8CE3-365AECEE978E}"/>
              </a:ext>
            </a:extLst>
          </p:cNvPr>
          <p:cNvSpPr/>
          <p:nvPr/>
        </p:nvSpPr>
        <p:spPr>
          <a:xfrm>
            <a:off x="2578785" y="3127238"/>
            <a:ext cx="98156" cy="98156"/>
          </a:xfrm>
          <a:prstGeom prst="ellipse">
            <a:avLst/>
          </a:prstGeom>
          <a:gradFill>
            <a:gsLst>
              <a:gs pos="0">
                <a:schemeClr val="accent6">
                  <a:lumMod val="20000"/>
                  <a:lumOff val="80000"/>
                </a:schemeClr>
              </a:gs>
              <a:gs pos="50000">
                <a:schemeClr val="accent6">
                  <a:satMod val="110000"/>
                  <a:lumMod val="100000"/>
                  <a:shade val="100000"/>
                </a:schemeClr>
              </a:gs>
              <a:gs pos="100000">
                <a:schemeClr val="accent6">
                  <a:lumMod val="99000"/>
                  <a:satMod val="120000"/>
                  <a:shade val="78000"/>
                </a:schemeClr>
              </a:gs>
            </a:gsLst>
          </a:gra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66D611-8D71-3846-B5D5-7791EB4C818C}"/>
              </a:ext>
            </a:extLst>
          </p:cNvPr>
          <p:cNvSpPr/>
          <p:nvPr/>
        </p:nvSpPr>
        <p:spPr>
          <a:xfrm>
            <a:off x="2767348" y="3331299"/>
            <a:ext cx="98156" cy="9815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94527B-BB4C-E944-9CC5-6F97041DFD66}"/>
              </a:ext>
            </a:extLst>
          </p:cNvPr>
          <p:cNvSpPr/>
          <p:nvPr/>
        </p:nvSpPr>
        <p:spPr>
          <a:xfrm>
            <a:off x="2319991" y="3631825"/>
            <a:ext cx="98156" cy="98156"/>
          </a:xfrm>
          <a:prstGeom prst="ellipse">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339BAA6-3D38-2A41-8429-5C161CD698DA}"/>
                  </a:ext>
                </a:extLst>
              </p:cNvPr>
              <p:cNvSpPr/>
              <p:nvPr/>
            </p:nvSpPr>
            <p:spPr>
              <a:xfrm>
                <a:off x="2767348" y="3058054"/>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20" name="Rectangle 19">
                <a:extLst>
                  <a:ext uri="{FF2B5EF4-FFF2-40B4-BE49-F238E27FC236}">
                    <a16:creationId xmlns:a16="http://schemas.microsoft.com/office/drawing/2014/main" id="{3339BAA6-3D38-2A41-8429-5C161CD698DA}"/>
                  </a:ext>
                </a:extLst>
              </p:cNvPr>
              <p:cNvSpPr>
                <a:spLocks noRot="1" noChangeAspect="1" noMove="1" noResize="1" noEditPoints="1" noAdjustHandles="1" noChangeArrowheads="1" noChangeShapeType="1" noTextEdit="1"/>
              </p:cNvSpPr>
              <p:nvPr/>
            </p:nvSpPr>
            <p:spPr>
              <a:xfrm>
                <a:off x="2767348" y="3058054"/>
                <a:ext cx="591764"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5AD6E91-ACE4-5745-98EE-1B8D542ED973}"/>
                  </a:ext>
                </a:extLst>
              </p:cNvPr>
              <p:cNvSpPr/>
              <p:nvPr/>
            </p:nvSpPr>
            <p:spPr>
              <a:xfrm>
                <a:off x="5006790" y="3058054"/>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2" name="Rectangle 21">
                <a:extLst>
                  <a:ext uri="{FF2B5EF4-FFF2-40B4-BE49-F238E27FC236}">
                    <a16:creationId xmlns:a16="http://schemas.microsoft.com/office/drawing/2014/main" id="{45AD6E91-ACE4-5745-98EE-1B8D542ED973}"/>
                  </a:ext>
                </a:extLst>
              </p:cNvPr>
              <p:cNvSpPr>
                <a:spLocks noRot="1" noChangeAspect="1" noMove="1" noResize="1" noEditPoints="1" noAdjustHandles="1" noChangeArrowheads="1" noChangeShapeType="1" noTextEdit="1"/>
              </p:cNvSpPr>
              <p:nvPr/>
            </p:nvSpPr>
            <p:spPr>
              <a:xfrm>
                <a:off x="5006790" y="3058054"/>
                <a:ext cx="591765"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8FBCA62-AEA2-3A45-94F5-BEB7FAA59728}"/>
                  </a:ext>
                </a:extLst>
              </p:cNvPr>
              <p:cNvSpPr/>
              <p:nvPr/>
            </p:nvSpPr>
            <p:spPr>
              <a:xfrm>
                <a:off x="2193508" y="3664320"/>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4" name="Rectangle 23">
                <a:extLst>
                  <a:ext uri="{FF2B5EF4-FFF2-40B4-BE49-F238E27FC236}">
                    <a16:creationId xmlns:a16="http://schemas.microsoft.com/office/drawing/2014/main" id="{58FBCA62-AEA2-3A45-94F5-BEB7FAA59728}"/>
                  </a:ext>
                </a:extLst>
              </p:cNvPr>
              <p:cNvSpPr>
                <a:spLocks noRot="1" noChangeAspect="1" noMove="1" noResize="1" noEditPoints="1" noAdjustHandles="1" noChangeArrowheads="1" noChangeShapeType="1" noTextEdit="1"/>
              </p:cNvSpPr>
              <p:nvPr/>
            </p:nvSpPr>
            <p:spPr>
              <a:xfrm>
                <a:off x="2193508" y="3664320"/>
                <a:ext cx="586956" cy="461665"/>
              </a:xfrm>
              <a:prstGeom prst="rect">
                <a:avLst/>
              </a:prstGeom>
              <a:blipFill>
                <a:blip r:embed="rId5"/>
                <a:stretch>
                  <a:fillRect/>
                </a:stretch>
              </a:blipFill>
            </p:spPr>
            <p:txBody>
              <a:bodyPr/>
              <a:lstStyle/>
              <a:p>
                <a:r>
                  <a:rPr lang="en-US">
                    <a:noFill/>
                  </a:rPr>
                  <a:t> </a:t>
                </a:r>
              </a:p>
            </p:txBody>
          </p:sp>
        </mc:Fallback>
      </mc:AlternateContent>
      <p:pic>
        <p:nvPicPr>
          <p:cNvPr id="25" name="Graphic 24">
            <a:extLst>
              <a:ext uri="{FF2B5EF4-FFF2-40B4-BE49-F238E27FC236}">
                <a16:creationId xmlns:a16="http://schemas.microsoft.com/office/drawing/2014/main" id="{CB6FBC1A-1612-AC49-9F36-C3282D0499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71621" y="3380377"/>
            <a:ext cx="3043729" cy="1325563"/>
          </a:xfrm>
          <a:prstGeom prst="rect">
            <a:avLst/>
          </a:prstGeom>
        </p:spPr>
      </p:pic>
      <p:sp>
        <p:nvSpPr>
          <p:cNvPr id="4" name="TextBox 3">
            <a:extLst>
              <a:ext uri="{FF2B5EF4-FFF2-40B4-BE49-F238E27FC236}">
                <a16:creationId xmlns:a16="http://schemas.microsoft.com/office/drawing/2014/main" id="{5D4223A8-88E9-E449-9BF0-E5A4197CF3E2}"/>
              </a:ext>
            </a:extLst>
          </p:cNvPr>
          <p:cNvSpPr txBox="1"/>
          <p:nvPr/>
        </p:nvSpPr>
        <p:spPr>
          <a:xfrm>
            <a:off x="4979988" y="2534988"/>
            <a:ext cx="4001416" cy="461665"/>
          </a:xfrm>
          <a:prstGeom prst="rect">
            <a:avLst/>
          </a:prstGeom>
          <a:noFill/>
        </p:spPr>
        <p:txBody>
          <a:bodyPr wrap="none" rtlCol="0">
            <a:spAutoFit/>
          </a:bodyPr>
          <a:lstStyle/>
          <a:p>
            <a:pPr algn="l"/>
            <a:r>
              <a:rPr lang="en-US" sz="2400" dirty="0">
                <a:latin typeface="Myriad Pro" panose="020B0503030403020204" pitchFamily="34" charset="0"/>
              </a:rPr>
              <a:t>Shortest path between points</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0059350-1ACF-CA45-AECA-C4B59FAFE4AA}"/>
                  </a:ext>
                </a:extLst>
              </p:cNvPr>
              <p:cNvSpPr/>
              <p:nvPr/>
            </p:nvSpPr>
            <p:spPr>
              <a:xfrm>
                <a:off x="2085176" y="2714650"/>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6" name="Rectangle 25">
                <a:extLst>
                  <a:ext uri="{FF2B5EF4-FFF2-40B4-BE49-F238E27FC236}">
                    <a16:creationId xmlns:a16="http://schemas.microsoft.com/office/drawing/2014/main" id="{E0059350-1ACF-CA45-AECA-C4B59FAFE4AA}"/>
                  </a:ext>
                </a:extLst>
              </p:cNvPr>
              <p:cNvSpPr>
                <a:spLocks noRot="1" noChangeAspect="1" noMove="1" noResize="1" noEditPoints="1" noAdjustHandles="1" noChangeArrowheads="1" noChangeShapeType="1" noTextEdit="1"/>
              </p:cNvSpPr>
              <p:nvPr/>
            </p:nvSpPr>
            <p:spPr>
              <a:xfrm>
                <a:off x="2085176" y="2714650"/>
                <a:ext cx="591765"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3862DD3-010C-9440-B306-4542ED04F308}"/>
                  </a:ext>
                </a:extLst>
              </p:cNvPr>
              <p:cNvSpPr/>
              <p:nvPr/>
            </p:nvSpPr>
            <p:spPr>
              <a:xfrm>
                <a:off x="7546157" y="4570222"/>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7" name="Rectangle 26">
                <a:extLst>
                  <a:ext uri="{FF2B5EF4-FFF2-40B4-BE49-F238E27FC236}">
                    <a16:creationId xmlns:a16="http://schemas.microsoft.com/office/drawing/2014/main" id="{F3862DD3-010C-9440-B306-4542ED04F308}"/>
                  </a:ext>
                </a:extLst>
              </p:cNvPr>
              <p:cNvSpPr>
                <a:spLocks noRot="1" noChangeAspect="1" noMove="1" noResize="1" noEditPoints="1" noAdjustHandles="1" noChangeArrowheads="1" noChangeShapeType="1" noTextEdit="1"/>
              </p:cNvSpPr>
              <p:nvPr/>
            </p:nvSpPr>
            <p:spPr>
              <a:xfrm>
                <a:off x="7546157" y="4570222"/>
                <a:ext cx="586956"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148EBF9-08B1-6642-97A8-03DF9BAB881D}"/>
                  </a:ext>
                </a:extLst>
              </p:cNvPr>
              <p:cNvSpPr txBox="1"/>
              <p:nvPr/>
            </p:nvSpPr>
            <p:spPr>
              <a:xfrm>
                <a:off x="4572000" y="5283353"/>
                <a:ext cx="4513864" cy="461665"/>
              </a:xfrm>
              <a:prstGeom prst="rect">
                <a:avLst/>
              </a:prstGeom>
              <a:noFill/>
            </p:spPr>
            <p:txBody>
              <a:bodyPr wrap="none" rtlCol="0">
                <a:spAutoFit/>
              </a:bodyPr>
              <a:lstStyle/>
              <a:p>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𝑑</m:t>
                        </m:r>
                      </m:e>
                      <m:sub>
                        <m:r>
                          <a:rPr lang="en-US" sz="2000" b="0" i="1" dirty="0" smtClean="0">
                            <a:latin typeface="Cambria Math" panose="02040503050406030204" pitchFamily="18" charset="0"/>
                          </a:rPr>
                          <m:t>𝑔𝑒𝑜𝑑𝑒𝑠𝑖𝑐</m:t>
                        </m:r>
                      </m:sub>
                    </m:sSub>
                    <m:d>
                      <m:dPr>
                        <m:ctrlPr>
                          <a:rPr lang="en-US" sz="200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𝑎</m:t>
                            </m:r>
                          </m:e>
                          <m:sub>
                            <m:r>
                              <a:rPr lang="en-US" sz="2000" b="0" i="1" dirty="0" smtClean="0">
                                <a:latin typeface="Cambria Math" panose="02040503050406030204" pitchFamily="18" charset="0"/>
                              </a:rPr>
                              <m:t>1</m:t>
                            </m:r>
                          </m:sub>
                        </m:sSub>
                        <m:r>
                          <a:rPr lang="en-US" sz="2000" i="1" dirty="0" err="1"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𝑎</m:t>
                            </m:r>
                          </m:e>
                          <m:sub>
                            <m:r>
                              <a:rPr lang="en-US" sz="2000" b="0" i="1" dirty="0" smtClean="0">
                                <a:latin typeface="Cambria Math" panose="02040503050406030204" pitchFamily="18" charset="0"/>
                              </a:rPr>
                              <m:t>2</m:t>
                            </m:r>
                          </m:sub>
                        </m:sSub>
                      </m:e>
                    </m:d>
                    <m:r>
                      <a:rPr lang="en-US" sz="2000" b="0" i="1" dirty="0" smtClean="0">
                        <a:latin typeface="Cambria Math" panose="02040503050406030204" pitchFamily="18" charset="0"/>
                      </a:rPr>
                      <m:t>=</m:t>
                    </m:r>
                    <m:r>
                      <m:rPr>
                        <m:sty m:val="p"/>
                      </m:rPr>
                      <a:rPr lang="en-US" sz="2000" b="0" i="0" dirty="0" smtClean="0">
                        <a:latin typeface="Cambria Math" panose="02040503050406030204" pitchFamily="18" charset="0"/>
                      </a:rPr>
                      <m:t>shortestpath</m:t>
                    </m:r>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err="1">
                            <a:latin typeface="Cambria Math" panose="02040503050406030204" pitchFamily="18" charset="0"/>
                          </a:rPr>
                          <m:t>𝑎</m:t>
                        </m:r>
                      </m:e>
                      <m:sub>
                        <m:r>
                          <a:rPr lang="en-US" sz="2000" i="1" dirty="0">
                            <a:latin typeface="Cambria Math" panose="02040503050406030204" pitchFamily="18" charset="0"/>
                          </a:rPr>
                          <m:t>1</m:t>
                        </m:r>
                      </m:sub>
                    </m:sSub>
                    <m:r>
                      <a:rPr lang="en-US" sz="2000" i="1" dirty="0" err="1">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𝑎</m:t>
                        </m:r>
                      </m:e>
                      <m:sub>
                        <m:r>
                          <a:rPr lang="en-US" sz="2000" i="1" dirty="0">
                            <a:latin typeface="Cambria Math" panose="02040503050406030204" pitchFamily="18" charset="0"/>
                          </a:rPr>
                          <m:t>2</m:t>
                        </m:r>
                      </m:sub>
                    </m:sSub>
                  </m:oMath>
                </a14:m>
                <a:r>
                  <a:rPr lang="en-US" sz="2400" dirty="0">
                    <a:latin typeface="Myriad Pro" panose="020B0503030403020204" pitchFamily="34" charset="0"/>
                  </a:rPr>
                  <a:t>)</a:t>
                </a:r>
              </a:p>
            </p:txBody>
          </p:sp>
        </mc:Choice>
        <mc:Fallback xmlns="">
          <p:sp>
            <p:nvSpPr>
              <p:cNvPr id="30" name="TextBox 29">
                <a:extLst>
                  <a:ext uri="{FF2B5EF4-FFF2-40B4-BE49-F238E27FC236}">
                    <a16:creationId xmlns:a16="http://schemas.microsoft.com/office/drawing/2014/main" id="{8148EBF9-08B1-6642-97A8-03DF9BAB881D}"/>
                  </a:ext>
                </a:extLst>
              </p:cNvPr>
              <p:cNvSpPr txBox="1">
                <a:spLocks noRot="1" noChangeAspect="1" noMove="1" noResize="1" noEditPoints="1" noAdjustHandles="1" noChangeArrowheads="1" noChangeShapeType="1" noTextEdit="1"/>
              </p:cNvSpPr>
              <p:nvPr/>
            </p:nvSpPr>
            <p:spPr>
              <a:xfrm>
                <a:off x="4572000" y="5283353"/>
                <a:ext cx="4513864" cy="461665"/>
              </a:xfrm>
              <a:prstGeom prst="rect">
                <a:avLst/>
              </a:prstGeom>
              <a:blipFill>
                <a:blip r:embed="rId10"/>
                <a:stretch>
                  <a:fillRect t="-8108" r="-1127"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5B52A31-35EE-7746-B725-1E327FFB6683}"/>
                  </a:ext>
                </a:extLst>
              </p:cNvPr>
              <p:cNvSpPr/>
              <p:nvPr/>
            </p:nvSpPr>
            <p:spPr>
              <a:xfrm>
                <a:off x="6388388" y="5722789"/>
                <a:ext cx="64863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=5</m:t>
                      </m:r>
                    </m:oMath>
                  </m:oMathPara>
                </a14:m>
                <a:endParaRPr lang="en-US" sz="2000" dirty="0"/>
              </a:p>
            </p:txBody>
          </p:sp>
        </mc:Choice>
        <mc:Fallback xmlns="">
          <p:sp>
            <p:nvSpPr>
              <p:cNvPr id="31" name="Rectangle 30">
                <a:extLst>
                  <a:ext uri="{FF2B5EF4-FFF2-40B4-BE49-F238E27FC236}">
                    <a16:creationId xmlns:a16="http://schemas.microsoft.com/office/drawing/2014/main" id="{45B52A31-35EE-7746-B725-1E327FFB6683}"/>
                  </a:ext>
                </a:extLst>
              </p:cNvPr>
              <p:cNvSpPr>
                <a:spLocks noRot="1" noChangeAspect="1" noMove="1" noResize="1" noEditPoints="1" noAdjustHandles="1" noChangeArrowheads="1" noChangeShapeType="1" noTextEdit="1"/>
              </p:cNvSpPr>
              <p:nvPr/>
            </p:nvSpPr>
            <p:spPr>
              <a:xfrm>
                <a:off x="6388388" y="5722789"/>
                <a:ext cx="648639" cy="40011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615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Squared Error</a:t>
            </a:r>
          </a:p>
        </p:txBody>
      </p:sp>
      <p:sp>
        <p:nvSpPr>
          <p:cNvPr id="6" name="Content Placeholder 5"/>
          <p:cNvSpPr>
            <a:spLocks noGrp="1"/>
          </p:cNvSpPr>
          <p:nvPr>
            <p:ph idx="1"/>
          </p:nvPr>
        </p:nvSpPr>
        <p:spPr/>
        <p:txBody>
          <a:bodyPr/>
          <a:lstStyle/>
          <a:p>
            <a:r>
              <a:rPr lang="en-US" dirty="0"/>
              <a:t>Given data</a:t>
            </a:r>
          </a:p>
          <a:p>
            <a:r>
              <a:rPr lang="en-US" dirty="0"/>
              <a:t>Partition into k clusters</a:t>
            </a:r>
          </a:p>
          <a:p>
            <a:r>
              <a:rPr lang="en-US" dirty="0"/>
              <a:t>Such that the within-cluster variance is minimized </a:t>
            </a:r>
          </a:p>
        </p:txBody>
      </p:sp>
      <p:graphicFrame>
        <p:nvGraphicFramePr>
          <p:cNvPr id="7" name="Object 6"/>
          <p:cNvGraphicFramePr>
            <a:graphicFrameLocks noChangeAspect="1"/>
          </p:cNvGraphicFramePr>
          <p:nvPr/>
        </p:nvGraphicFramePr>
        <p:xfrm>
          <a:off x="3152471" y="1653789"/>
          <a:ext cx="2578555" cy="541178"/>
        </p:xfrm>
        <a:graphic>
          <a:graphicData uri="http://schemas.openxmlformats.org/presentationml/2006/ole">
            <mc:AlternateContent xmlns:mc="http://schemas.openxmlformats.org/markup-compatibility/2006">
              <mc:Choice xmlns:v="urn:schemas-microsoft-com:vml" Requires="v">
                <p:oleObj spid="_x0000_s1047" name="Equation" r:id="rId4" imgW="1028700" imgH="215900" progId="Equation.3">
                  <p:embed/>
                </p:oleObj>
              </mc:Choice>
              <mc:Fallback>
                <p:oleObj name="Equation" r:id="rId4" imgW="1028700" imgH="215900" progId="Equation.3">
                  <p:embed/>
                  <p:pic>
                    <p:nvPicPr>
                      <p:cNvPr id="7" name="Object 6"/>
                      <p:cNvPicPr/>
                      <p:nvPr/>
                    </p:nvPicPr>
                    <p:blipFill>
                      <a:blip r:embed="rId5"/>
                      <a:stretch>
                        <a:fillRect/>
                      </a:stretch>
                    </p:blipFill>
                    <p:spPr>
                      <a:xfrm>
                        <a:off x="3152471" y="1653789"/>
                        <a:ext cx="2578555" cy="541178"/>
                      </a:xfrm>
                      <a:prstGeom prst="rect">
                        <a:avLst/>
                      </a:prstGeom>
                    </p:spPr>
                  </p:pic>
                </p:oleObj>
              </mc:Fallback>
            </mc:AlternateContent>
          </a:graphicData>
        </a:graphic>
      </p:graphicFrame>
      <p:pic>
        <p:nvPicPr>
          <p:cNvPr id="8" name="Google Shape;106;p19">
            <a:extLst>
              <a:ext uri="{FF2B5EF4-FFF2-40B4-BE49-F238E27FC236}">
                <a16:creationId xmlns:a16="http://schemas.microsoft.com/office/drawing/2014/main" id="{39F7908A-EC77-5349-B678-3BE41939A2F4}"/>
              </a:ext>
            </a:extLst>
          </p:cNvPr>
          <p:cNvPicPr preferRelativeResize="0"/>
          <p:nvPr/>
        </p:nvPicPr>
        <p:blipFill>
          <a:blip r:embed="rId6">
            <a:alphaModFix/>
          </a:blip>
          <a:stretch>
            <a:fillRect/>
          </a:stretch>
        </p:blipFill>
        <p:spPr>
          <a:xfrm>
            <a:off x="2170125" y="3624086"/>
            <a:ext cx="4803749" cy="1580125"/>
          </a:xfrm>
          <a:prstGeom prst="rect">
            <a:avLst/>
          </a:prstGeom>
          <a:noFill/>
          <a:ln>
            <a:noFill/>
          </a:ln>
        </p:spPr>
      </p:pic>
      <p:sp>
        <p:nvSpPr>
          <p:cNvPr id="10" name="Google Shape;107;p19">
            <a:extLst>
              <a:ext uri="{FF2B5EF4-FFF2-40B4-BE49-F238E27FC236}">
                <a16:creationId xmlns:a16="http://schemas.microsoft.com/office/drawing/2014/main" id="{2416D16E-66F4-E34F-B5B3-B10D0E0CA2CC}"/>
              </a:ext>
            </a:extLst>
          </p:cNvPr>
          <p:cNvSpPr txBox="1"/>
          <p:nvPr/>
        </p:nvSpPr>
        <p:spPr>
          <a:xfrm>
            <a:off x="1880700" y="5361939"/>
            <a:ext cx="5382600" cy="13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“The sum of all squared </a:t>
            </a:r>
            <a:r>
              <a:rPr lang="en" sz="2400" dirty="0" err="1"/>
              <a:t>euclidean</a:t>
            </a:r>
            <a:r>
              <a:rPr lang="en" sz="2400" dirty="0"/>
              <a:t> distances between each point and that point’s closest cluster mean”</a:t>
            </a:r>
            <a:endParaRPr sz="2400" dirty="0"/>
          </a:p>
        </p:txBody>
      </p:sp>
    </p:spTree>
    <p:extLst>
      <p:ext uri="{BB962C8B-B14F-4D97-AF65-F5344CB8AC3E}">
        <p14:creationId xmlns:p14="http://schemas.microsoft.com/office/powerpoint/2010/main" val="1033890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2"/>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3"/>
          <a:srcRect/>
          <a:stretch/>
        </p:blipFill>
        <p:spPr>
          <a:xfrm>
            <a:off x="4408313" y="2133599"/>
            <a:ext cx="4730044" cy="4204484"/>
          </a:xfrm>
          <a:prstGeom prst="rect">
            <a:avLst/>
          </a:prstGeom>
        </p:spPr>
      </p:pic>
      <p:sp>
        <p:nvSpPr>
          <p:cNvPr id="6" name="Title 1">
            <a:extLst>
              <a:ext uri="{FF2B5EF4-FFF2-40B4-BE49-F238E27FC236}">
                <a16:creationId xmlns:a16="http://schemas.microsoft.com/office/drawing/2014/main" id="{550A089E-44CB-5949-8995-1E8F5D021F17}"/>
              </a:ext>
            </a:extLst>
          </p:cNvPr>
          <p:cNvSpPr>
            <a:spLocks noGrp="1"/>
          </p:cNvSpPr>
          <p:nvPr>
            <p:ph type="title"/>
          </p:nvPr>
        </p:nvSpPr>
        <p:spPr>
          <a:xfrm>
            <a:off x="428625" y="703263"/>
            <a:ext cx="8562975" cy="1325562"/>
          </a:xfrm>
        </p:spPr>
        <p:txBody>
          <a:bodyPr>
            <a:normAutofit/>
          </a:bodyPr>
          <a:lstStyle/>
          <a:p>
            <a:r>
              <a:rPr lang="en-US" sz="3600" dirty="0"/>
              <a:t>Learning pseudotime via graph walks</a:t>
            </a:r>
          </a:p>
        </p:txBody>
      </p:sp>
    </p:spTree>
    <p:extLst>
      <p:ext uri="{BB962C8B-B14F-4D97-AF65-F5344CB8AC3E}">
        <p14:creationId xmlns:p14="http://schemas.microsoft.com/office/powerpoint/2010/main" val="1111608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2"/>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3"/>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4"/>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3190262"/>
            <a:ext cx="8992998" cy="3667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821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2"/>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3"/>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4"/>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5114410"/>
            <a:ext cx="8992998" cy="174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003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018958"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018958"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018957"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Tree>
    <p:extLst>
      <p:ext uri="{BB962C8B-B14F-4D97-AF65-F5344CB8AC3E}">
        <p14:creationId xmlns:p14="http://schemas.microsoft.com/office/powerpoint/2010/main" val="741885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67C1-267B-2742-9817-D9194C1B883F}"/>
              </a:ext>
            </a:extLst>
          </p:cNvPr>
          <p:cNvSpPr>
            <a:spLocks noGrp="1"/>
          </p:cNvSpPr>
          <p:nvPr>
            <p:ph type="title"/>
          </p:nvPr>
        </p:nvSpPr>
        <p:spPr>
          <a:xfrm>
            <a:off x="405113" y="365129"/>
            <a:ext cx="8148577" cy="1325563"/>
          </a:xfrm>
        </p:spPr>
        <p:txBody>
          <a:bodyPr>
            <a:noAutofit/>
          </a:bodyPr>
          <a:lstStyle/>
          <a:p>
            <a:pPr algn="ctr"/>
            <a:r>
              <a:rPr lang="en-US" sz="3200" dirty="0"/>
              <a:t>Note: you do not need multiple time points for pseudotime analysis</a:t>
            </a:r>
          </a:p>
        </p:txBody>
      </p:sp>
      <p:pic>
        <p:nvPicPr>
          <p:cNvPr id="4" name="Picture 3">
            <a:extLst>
              <a:ext uri="{FF2B5EF4-FFF2-40B4-BE49-F238E27FC236}">
                <a16:creationId xmlns:a16="http://schemas.microsoft.com/office/drawing/2014/main" id="{EDF9223A-6E4F-7243-A2DC-6D8D923C7AC2}"/>
              </a:ext>
            </a:extLst>
          </p:cNvPr>
          <p:cNvPicPr>
            <a:picLocks noChangeAspect="1"/>
          </p:cNvPicPr>
          <p:nvPr/>
        </p:nvPicPr>
        <p:blipFill>
          <a:blip r:embed="rId2"/>
          <a:stretch>
            <a:fillRect/>
          </a:stretch>
        </p:blipFill>
        <p:spPr>
          <a:xfrm>
            <a:off x="4367405" y="2155826"/>
            <a:ext cx="4776595" cy="4156070"/>
          </a:xfrm>
          <a:prstGeom prst="rect">
            <a:avLst/>
          </a:prstGeom>
        </p:spPr>
      </p:pic>
      <p:sp>
        <p:nvSpPr>
          <p:cNvPr id="5" name="TextBox 4">
            <a:extLst>
              <a:ext uri="{FF2B5EF4-FFF2-40B4-BE49-F238E27FC236}">
                <a16:creationId xmlns:a16="http://schemas.microsoft.com/office/drawing/2014/main" id="{A6C639B6-529D-274B-9DA8-688F7C3F59DB}"/>
              </a:ext>
            </a:extLst>
          </p:cNvPr>
          <p:cNvSpPr txBox="1"/>
          <p:nvPr/>
        </p:nvSpPr>
        <p:spPr>
          <a:xfrm>
            <a:off x="4861368" y="1909819"/>
            <a:ext cx="3206187" cy="646331"/>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Expression of differentiation marker</a:t>
            </a:r>
          </a:p>
        </p:txBody>
      </p:sp>
      <p:pic>
        <p:nvPicPr>
          <p:cNvPr id="7" name="Picture 6" descr="A screenshot of a cell phone&#10;&#10;Description automatically generated">
            <a:extLst>
              <a:ext uri="{FF2B5EF4-FFF2-40B4-BE49-F238E27FC236}">
                <a16:creationId xmlns:a16="http://schemas.microsoft.com/office/drawing/2014/main" id="{5149BBD5-BB42-6348-AA7D-2E340EF17FA4}"/>
              </a:ext>
            </a:extLst>
          </p:cNvPr>
          <p:cNvPicPr>
            <a:picLocks noChangeAspect="1"/>
          </p:cNvPicPr>
          <p:nvPr/>
        </p:nvPicPr>
        <p:blipFill>
          <a:blip r:embed="rId3"/>
          <a:stretch>
            <a:fillRect/>
          </a:stretch>
        </p:blipFill>
        <p:spPr>
          <a:xfrm>
            <a:off x="127323" y="2155826"/>
            <a:ext cx="4240082" cy="4240082"/>
          </a:xfrm>
          <a:prstGeom prst="rect">
            <a:avLst/>
          </a:prstGeom>
        </p:spPr>
      </p:pic>
    </p:spTree>
    <p:extLst>
      <p:ext uri="{BB962C8B-B14F-4D97-AF65-F5344CB8AC3E}">
        <p14:creationId xmlns:p14="http://schemas.microsoft.com/office/powerpoint/2010/main" val="26078630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2"/>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3"/>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2FFAB1-4A8D-B54E-8127-F4D3C08E0787}"/>
                  </a:ext>
                </a:extLst>
              </p:cNvPr>
              <p:cNvSpPr txBox="1"/>
              <p:nvPr/>
            </p:nvSpPr>
            <p:spPr>
              <a:xfrm>
                <a:off x="7195383" y="4829843"/>
                <a:ext cx="1800655" cy="923330"/>
              </a:xfrm>
              <a:prstGeom prst="rect">
                <a:avLst/>
              </a:prstGeom>
              <a:noFill/>
            </p:spPr>
            <p:txBody>
              <a:bodyPr wrap="square" rtlCol="0">
                <a:spAutoFit/>
              </a:bodyPr>
              <a:lstStyle/>
              <a:p>
                <a:pPr algn="l"/>
                <a14:m>
                  <m:oMath xmlns:m="http://schemas.openxmlformats.org/officeDocument/2006/math">
                    <m:r>
                      <a:rPr lang="en-US" b="0" i="1" smtClean="0">
                        <a:latin typeface="Cambria Math" panose="02040503050406030204" pitchFamily="18" charset="0"/>
                        <a:cs typeface="Arial" panose="020B0604020202020204" pitchFamily="34" charset="0"/>
                      </a:rPr>
                      <m:t>𝐼</m:t>
                    </m:r>
                  </m:oMath>
                </a14:m>
                <a:r>
                  <a:rPr lang="en-US" dirty="0">
                    <a:latin typeface="Arial" panose="020B0604020202020204" pitchFamily="34" charset="0"/>
                    <a:cs typeface="Arial" panose="020B0604020202020204" pitchFamily="34" charset="0"/>
                  </a:rPr>
                  <a:t> is the identity matrix with 1’s on the diagonal</a:t>
                </a:r>
              </a:p>
            </p:txBody>
          </p:sp>
        </mc:Choice>
        <mc:Fallback xmlns="">
          <p:sp>
            <p:nvSpPr>
              <p:cNvPr id="29" name="TextBox 28">
                <a:extLst>
                  <a:ext uri="{FF2B5EF4-FFF2-40B4-BE49-F238E27FC236}">
                    <a16:creationId xmlns:a16="http://schemas.microsoft.com/office/drawing/2014/main" id="{0B2FFAB1-4A8D-B54E-8127-F4D3C08E0787}"/>
                  </a:ext>
                </a:extLst>
              </p:cNvPr>
              <p:cNvSpPr txBox="1">
                <a:spLocks noRot="1" noChangeAspect="1" noMove="1" noResize="1" noEditPoints="1" noAdjustHandles="1" noChangeArrowheads="1" noChangeShapeType="1" noTextEdit="1"/>
              </p:cNvSpPr>
              <p:nvPr/>
            </p:nvSpPr>
            <p:spPr>
              <a:xfrm>
                <a:off x="7195383" y="4829843"/>
                <a:ext cx="1800655" cy="923330"/>
              </a:xfrm>
              <a:prstGeom prst="rect">
                <a:avLst/>
              </a:prstGeom>
              <a:blipFill>
                <a:blip r:embed="rId4"/>
                <a:stretch>
                  <a:fillRect l="-2817" t="-1351"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27E7A40-60B3-3848-B625-4691AF27196B}"/>
                  </a:ext>
                </a:extLst>
              </p:cNvPr>
              <p:cNvSpPr txBox="1"/>
              <p:nvPr/>
            </p:nvSpPr>
            <p:spPr>
              <a:xfrm>
                <a:off x="7239286" y="5749073"/>
                <a:ext cx="1348253" cy="82490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cs typeface="Arial" panose="020B0604020202020204" pitchFamily="34" charset="0"/>
                            </a:rPr>
                          </m:ctrlPr>
                        </m:dPr>
                        <m:e>
                          <m:m>
                            <m:mPr>
                              <m:mcs>
                                <m:mc>
                                  <m:mcPr>
                                    <m:count m:val="3"/>
                                    <m:mcJc m:val="center"/>
                                  </m:mcPr>
                                </m:mc>
                              </m:mcs>
                              <m:ctrlPr>
                                <a:rPr lang="en-US"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0</m:t>
                                </m:r>
                              </m:e>
                            </m:mr>
                            <m:mr>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mr>
                            <m:mr>
                              <m:e>
                                <m:r>
                                  <a:rPr lang="en-US" b="0" i="1" smtClean="0">
                                    <a:latin typeface="Cambria Math" panose="02040503050406030204" pitchFamily="18" charset="0"/>
                                    <a:cs typeface="Arial" panose="020B0604020202020204" pitchFamily="34" charset="0"/>
                                  </a:rPr>
                                  <m:t>0</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1</m:t>
                                </m:r>
                              </m:e>
                            </m:mr>
                          </m:m>
                        </m:e>
                      </m:d>
                    </m:oMath>
                  </m:oMathPara>
                </a14:m>
                <a:endParaRPr lang="en-US" dirty="0">
                  <a:latin typeface="Arial" panose="020B060402020202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927E7A40-60B3-3848-B625-4691AF27196B}"/>
                  </a:ext>
                </a:extLst>
              </p:cNvPr>
              <p:cNvSpPr txBox="1">
                <a:spLocks noRot="1" noChangeAspect="1" noMove="1" noResize="1" noEditPoints="1" noAdjustHandles="1" noChangeArrowheads="1" noChangeShapeType="1" noTextEdit="1"/>
              </p:cNvSpPr>
              <p:nvPr/>
            </p:nvSpPr>
            <p:spPr>
              <a:xfrm>
                <a:off x="7239286" y="5749073"/>
                <a:ext cx="1348253" cy="824906"/>
              </a:xfrm>
              <a:prstGeom prst="rect">
                <a:avLst/>
              </a:prstGeom>
              <a:blipFill>
                <a:blip r:embed="rId5"/>
                <a:stretch>
                  <a:fillRect b="-151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E2683A4-8B7D-CF48-BE46-4319A8CCBBD6}"/>
              </a:ext>
            </a:extLst>
          </p:cNvPr>
          <p:cNvSpPr txBox="1"/>
          <p:nvPr/>
        </p:nvSpPr>
        <p:spPr>
          <a:xfrm>
            <a:off x="703367" y="4675001"/>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V="1">
            <a:off x="1837036" y="4101859"/>
            <a:ext cx="1" cy="50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C0D21E-9A9A-4E43-98CD-8C9AE0EE9AD0}"/>
              </a:ext>
            </a:extLst>
          </p:cNvPr>
          <p:cNvCxnSpPr>
            <a:cxnSpLocks/>
          </p:cNvCxnSpPr>
          <p:nvPr/>
        </p:nvCxnSpPr>
        <p:spPr>
          <a:xfrm flipH="1" flipV="1">
            <a:off x="3588352" y="4121146"/>
            <a:ext cx="91546" cy="33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E755D8-4052-9740-8B7F-A542432E9CED}"/>
              </a:ext>
            </a:extLst>
          </p:cNvPr>
          <p:cNvSpPr txBox="1"/>
          <p:nvPr/>
        </p:nvSpPr>
        <p:spPr>
          <a:xfrm>
            <a:off x="3247227" y="4558169"/>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 is the random walk matrix</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421ACF5-84C3-FE4A-8C7A-5419DB5AE429}"/>
                  </a:ext>
                </a:extLst>
              </p:cNvPr>
              <p:cNvSpPr txBox="1"/>
              <p:nvPr/>
            </p:nvSpPr>
            <p:spPr>
              <a:xfrm>
                <a:off x="5126880" y="3353438"/>
                <a:ext cx="3388470" cy="923330"/>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cs typeface="Arial" panose="020B0604020202020204" pitchFamily="34" charset="0"/>
                      </a:rPr>
                      <m:t>𝜓</m:t>
                    </m:r>
                  </m:oMath>
                </a14:m>
                <a:r>
                  <a:rPr lang="en-US" dirty="0">
                    <a:latin typeface="Arial" panose="020B0604020202020204" pitchFamily="34" charset="0"/>
                    <a:cs typeface="Arial" panose="020B0604020202020204" pitchFamily="34" charset="0"/>
                  </a:rPr>
                  <a:t> is used for eigenvectors</a:t>
                </a:r>
              </a:p>
              <a:p>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i="1" dirty="0">
                            <a:latin typeface="Cambria Math" panose="02040503050406030204" pitchFamily="18" charset="0"/>
                            <a:ea typeface="Cambria Math" panose="02040503050406030204" pitchFamily="18" charset="0"/>
                            <a:cs typeface="Arial" panose="020B0604020202020204" pitchFamily="34" charset="0"/>
                          </a:rPr>
                          <m:t>𝜓</m:t>
                        </m:r>
                      </m:e>
                      <m:sub>
                        <m:r>
                          <a:rPr lang="en-US" b="0" i="1" dirty="0" smtClean="0">
                            <a:latin typeface="Cambria Math" panose="02040503050406030204" pitchFamily="18" charset="0"/>
                            <a:ea typeface="Cambria Math" panose="02040503050406030204" pitchFamily="18" charset="0"/>
                            <a:cs typeface="Arial" panose="020B0604020202020204" pitchFamily="34" charset="0"/>
                          </a:rPr>
                          <m:t>0</m:t>
                        </m:r>
                      </m:sub>
                    </m:sSub>
                  </m:oMath>
                </a14:m>
                <a:r>
                  <a:rPr lang="en-US" dirty="0">
                    <a:latin typeface="Arial" panose="020B0604020202020204" pitchFamily="34" charset="0"/>
                    <a:cs typeface="Arial" panose="020B0604020202020204" pitchFamily="34" charset="0"/>
                  </a:rPr>
                  <a:t> represents starting probabilities for T</a:t>
                </a:r>
              </a:p>
            </p:txBody>
          </p:sp>
        </mc:Choice>
        <mc:Fallback xmlns="">
          <p:sp>
            <p:nvSpPr>
              <p:cNvPr id="41" name="TextBox 40">
                <a:extLst>
                  <a:ext uri="{FF2B5EF4-FFF2-40B4-BE49-F238E27FC236}">
                    <a16:creationId xmlns:a16="http://schemas.microsoft.com/office/drawing/2014/main" id="{7421ACF5-84C3-FE4A-8C7A-5419DB5AE429}"/>
                  </a:ext>
                </a:extLst>
              </p:cNvPr>
              <p:cNvSpPr txBox="1">
                <a:spLocks noRot="1" noChangeAspect="1" noMove="1" noResize="1" noEditPoints="1" noAdjustHandles="1" noChangeArrowheads="1" noChangeShapeType="1" noTextEdit="1"/>
              </p:cNvSpPr>
              <p:nvPr/>
            </p:nvSpPr>
            <p:spPr>
              <a:xfrm>
                <a:off x="5126880" y="3353438"/>
                <a:ext cx="3388470" cy="923330"/>
              </a:xfrm>
              <a:prstGeom prst="rect">
                <a:avLst/>
              </a:prstGeom>
              <a:blipFill>
                <a:blip r:embed="rId6"/>
                <a:stretch>
                  <a:fillRect l="-1493" t="-2740" b="-8219"/>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A8A9F15-28C8-0646-8AD6-D9097E47BD21}"/>
              </a:ext>
            </a:extLst>
          </p:cNvPr>
          <p:cNvCxnSpPr>
            <a:cxnSpLocks/>
          </p:cNvCxnSpPr>
          <p:nvPr/>
        </p:nvCxnSpPr>
        <p:spPr>
          <a:xfrm flipH="1">
            <a:off x="4507313" y="3853543"/>
            <a:ext cx="577871" cy="14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392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pic>
        <p:nvPicPr>
          <p:cNvPr id="5" name="Content Placeholder 4">
            <a:extLst>
              <a:ext uri="{FF2B5EF4-FFF2-40B4-BE49-F238E27FC236}">
                <a16:creationId xmlns:a16="http://schemas.microsoft.com/office/drawing/2014/main" id="{E04B105E-2949-F544-9D3E-8328DD84B328}"/>
              </a:ext>
            </a:extLst>
          </p:cNvPr>
          <p:cNvPicPr>
            <a:picLocks noGrp="1" noChangeAspect="1"/>
          </p:cNvPicPr>
          <p:nvPr>
            <p:ph idx="1"/>
          </p:nvPr>
        </p:nvPicPr>
        <p:blipFill rotWithShape="1">
          <a:blip r:embed="rId2"/>
          <a:srcRect l="54998" b="75161"/>
          <a:stretch/>
        </p:blipFill>
        <p:spPr>
          <a:xfrm>
            <a:off x="4763104" y="4831353"/>
            <a:ext cx="4372398" cy="1756457"/>
          </a:xfrm>
          <a:prstGeom prst="rect">
            <a:avLst/>
          </a:prstGeom>
        </p:spPr>
      </p:pic>
      <p:pic>
        <p:nvPicPr>
          <p:cNvPr id="7" name="Content Placeholder 4">
            <a:extLst>
              <a:ext uri="{FF2B5EF4-FFF2-40B4-BE49-F238E27FC236}">
                <a16:creationId xmlns:a16="http://schemas.microsoft.com/office/drawing/2014/main" id="{0588FC4D-D3EF-0341-8F4B-222C9C090EF7}"/>
              </a:ext>
            </a:extLst>
          </p:cNvPr>
          <p:cNvPicPr>
            <a:picLocks noChangeAspect="1"/>
          </p:cNvPicPr>
          <p:nvPr/>
        </p:nvPicPr>
        <p:blipFill rotWithShape="1">
          <a:blip r:embed="rId2"/>
          <a:srcRect r="51618" b="75161"/>
          <a:stretch/>
        </p:blipFill>
        <p:spPr>
          <a:xfrm>
            <a:off x="4763104" y="2295156"/>
            <a:ext cx="4072770" cy="1521806"/>
          </a:xfrm>
          <a:prstGeom prst="rect">
            <a:avLst/>
          </a:prstGeom>
        </p:spPr>
      </p:pic>
      <p:pic>
        <p:nvPicPr>
          <p:cNvPr id="8" name="Content Placeholder 4">
            <a:extLst>
              <a:ext uri="{FF2B5EF4-FFF2-40B4-BE49-F238E27FC236}">
                <a16:creationId xmlns:a16="http://schemas.microsoft.com/office/drawing/2014/main" id="{BCA22CEA-2B42-0C44-AFD6-D32DC2DB96DB}"/>
              </a:ext>
            </a:extLst>
          </p:cNvPr>
          <p:cNvPicPr>
            <a:picLocks noChangeAspect="1"/>
          </p:cNvPicPr>
          <p:nvPr/>
        </p:nvPicPr>
        <p:blipFill rotWithShape="1">
          <a:blip r:embed="rId2"/>
          <a:srcRect l="41832" t="15621" r="44838" b="76714"/>
          <a:stretch/>
        </p:blipFill>
        <p:spPr>
          <a:xfrm>
            <a:off x="7393220" y="3893700"/>
            <a:ext cx="1122130" cy="469635"/>
          </a:xfrm>
          <a:prstGeom prst="rect">
            <a:avLst/>
          </a:prstGeom>
        </p:spPr>
      </p:pic>
      <p:pic>
        <p:nvPicPr>
          <p:cNvPr id="9" name="Content Placeholder 4">
            <a:extLst>
              <a:ext uri="{FF2B5EF4-FFF2-40B4-BE49-F238E27FC236}">
                <a16:creationId xmlns:a16="http://schemas.microsoft.com/office/drawing/2014/main" id="{AA7E5CB3-F9BF-8546-9CE9-B022C27CE1C7}"/>
              </a:ext>
            </a:extLst>
          </p:cNvPr>
          <p:cNvPicPr>
            <a:picLocks noChangeAspect="1"/>
          </p:cNvPicPr>
          <p:nvPr/>
        </p:nvPicPr>
        <p:blipFill rotWithShape="1">
          <a:blip r:embed="rId2"/>
          <a:srcRect l="24160" t="8564" r="71146" b="85085"/>
          <a:stretch/>
        </p:blipFill>
        <p:spPr>
          <a:xfrm rot="8497287">
            <a:off x="6877595" y="3893622"/>
            <a:ext cx="395081" cy="389106"/>
          </a:xfrm>
          <a:prstGeom prst="rect">
            <a:avLst/>
          </a:prstGeom>
        </p:spPr>
      </p:pic>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AC4251-408C-804D-8042-A0B68E30FC55}"/>
              </a:ext>
            </a:extLst>
          </p:cNvPr>
          <p:cNvSpPr txBox="1"/>
          <p:nvPr/>
        </p:nvSpPr>
        <p:spPr>
          <a:xfrm>
            <a:off x="4509919" y="1953714"/>
            <a:ext cx="45105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Transition probabilities give data geometry</a:t>
            </a:r>
          </a:p>
        </p:txBody>
      </p:sp>
      <p:sp>
        <p:nvSpPr>
          <p:cNvPr id="14" name="TextBox 13">
            <a:extLst>
              <a:ext uri="{FF2B5EF4-FFF2-40B4-BE49-F238E27FC236}">
                <a16:creationId xmlns:a16="http://schemas.microsoft.com/office/drawing/2014/main" id="{27F6DC2B-3A77-9C41-A210-FB36418757B5}"/>
              </a:ext>
            </a:extLst>
          </p:cNvPr>
          <p:cNvSpPr txBox="1"/>
          <p:nvPr/>
        </p:nvSpPr>
        <p:spPr>
          <a:xfrm>
            <a:off x="5232392" y="4502795"/>
            <a:ext cx="31341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Correlation reveals branches</a:t>
            </a:r>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3"/>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4"/>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E2683A4-8B7D-CF48-BE46-4319A8CCBBD6}"/>
              </a:ext>
            </a:extLst>
          </p:cNvPr>
          <p:cNvSpPr txBox="1"/>
          <p:nvPr/>
        </p:nvSpPr>
        <p:spPr>
          <a:xfrm>
            <a:off x="2091262" y="4464883"/>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H="1" flipV="1">
            <a:off x="1837037" y="4101859"/>
            <a:ext cx="500612" cy="3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4022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2"/>
          <a:srcRect/>
          <a:stretch/>
        </p:blipFill>
        <p:spPr>
          <a:xfrm>
            <a:off x="382555" y="2191156"/>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4655976" y="2191156"/>
            <a:ext cx="4234867" cy="3684719"/>
          </a:xfrm>
          <a:prstGeom prst="rect">
            <a:avLst/>
          </a:prstGeom>
        </p:spPr>
      </p:pic>
      <p:sp>
        <p:nvSpPr>
          <p:cNvPr id="10" name="TextBox 9">
            <a:extLst>
              <a:ext uri="{FF2B5EF4-FFF2-40B4-BE49-F238E27FC236}">
                <a16:creationId xmlns:a16="http://schemas.microsoft.com/office/drawing/2014/main" id="{D7AC4DB2-FF3E-9E44-A13C-177FD68BCECA}"/>
              </a:ext>
            </a:extLst>
          </p:cNvPr>
          <p:cNvSpPr txBox="1"/>
          <p:nvPr/>
        </p:nvSpPr>
        <p:spPr>
          <a:xfrm>
            <a:off x="6419462" y="4508832"/>
            <a:ext cx="1604864"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User-defined root cell</a:t>
            </a:r>
          </a:p>
        </p:txBody>
      </p:sp>
      <p:cxnSp>
        <p:nvCxnSpPr>
          <p:cNvPr id="11" name="Straight Arrow Connector 10">
            <a:extLst>
              <a:ext uri="{FF2B5EF4-FFF2-40B4-BE49-F238E27FC236}">
                <a16:creationId xmlns:a16="http://schemas.microsoft.com/office/drawing/2014/main" id="{256FACA2-3602-8C47-ADDB-3D38BC3D4951}"/>
              </a:ext>
            </a:extLst>
          </p:cNvPr>
          <p:cNvCxnSpPr>
            <a:cxnSpLocks/>
          </p:cNvCxnSpPr>
          <p:nvPr/>
        </p:nvCxnSpPr>
        <p:spPr>
          <a:xfrm flipV="1">
            <a:off x="7669763" y="3993502"/>
            <a:ext cx="121298" cy="515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043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2"/>
          <a:srcRect/>
          <a:stretch/>
        </p:blipFill>
        <p:spPr>
          <a:xfrm>
            <a:off x="382555" y="2181825"/>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4655976" y="2191156"/>
            <a:ext cx="4234867" cy="3684718"/>
          </a:xfrm>
          <a:prstGeom prst="rect">
            <a:avLst/>
          </a:prstGeom>
        </p:spPr>
      </p:pic>
      <p:sp>
        <p:nvSpPr>
          <p:cNvPr id="3" name="TextBox 2">
            <a:extLst>
              <a:ext uri="{FF2B5EF4-FFF2-40B4-BE49-F238E27FC236}">
                <a16:creationId xmlns:a16="http://schemas.microsoft.com/office/drawing/2014/main" id="{8B59EAC3-C606-D043-B75D-0240C307783E}"/>
              </a:ext>
            </a:extLst>
          </p:cNvPr>
          <p:cNvSpPr txBox="1"/>
          <p:nvPr/>
        </p:nvSpPr>
        <p:spPr>
          <a:xfrm>
            <a:off x="6120881" y="2782669"/>
            <a:ext cx="1716833"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Maximally distant cell</a:t>
            </a:r>
          </a:p>
        </p:txBody>
      </p:sp>
      <p:cxnSp>
        <p:nvCxnSpPr>
          <p:cNvPr id="5" name="Straight Arrow Connector 4">
            <a:extLst>
              <a:ext uri="{FF2B5EF4-FFF2-40B4-BE49-F238E27FC236}">
                <a16:creationId xmlns:a16="http://schemas.microsoft.com/office/drawing/2014/main" id="{6EE94743-4059-BF43-AFA1-C2138FAC4B99}"/>
              </a:ext>
            </a:extLst>
          </p:cNvPr>
          <p:cNvCxnSpPr>
            <a:stCxn id="3" idx="1"/>
          </p:cNvCxnSpPr>
          <p:nvPr/>
        </p:nvCxnSpPr>
        <p:spPr>
          <a:xfrm flipH="1" flipV="1">
            <a:off x="5570376" y="2799184"/>
            <a:ext cx="550505" cy="30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36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2"/>
          <a:srcRect/>
          <a:stretch/>
        </p:blipFill>
        <p:spPr>
          <a:xfrm>
            <a:off x="316722" y="2200487"/>
            <a:ext cx="4234867" cy="3684718"/>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3"/>
          <a:srcRect/>
          <a:stretch/>
        </p:blipFill>
        <p:spPr>
          <a:xfrm>
            <a:off x="4789195" y="2200487"/>
            <a:ext cx="4234866" cy="3684718"/>
          </a:xfrm>
          <a:prstGeom prst="rect">
            <a:avLst/>
          </a:prstGeom>
        </p:spPr>
      </p:pic>
      <p:sp>
        <p:nvSpPr>
          <p:cNvPr id="10" name="Rectangle 9">
            <a:extLst>
              <a:ext uri="{FF2B5EF4-FFF2-40B4-BE49-F238E27FC236}">
                <a16:creationId xmlns:a16="http://schemas.microsoft.com/office/drawing/2014/main" id="{504B15B0-3390-3248-B57A-A123E269B76C}"/>
              </a:ext>
            </a:extLst>
          </p:cNvPr>
          <p:cNvSpPr/>
          <p:nvPr/>
        </p:nvSpPr>
        <p:spPr>
          <a:xfrm>
            <a:off x="839755"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4E5CC2-D72D-0242-90A9-C4CADAF2C430}"/>
              </a:ext>
            </a:extLst>
          </p:cNvPr>
          <p:cNvSpPr txBox="1"/>
          <p:nvPr/>
        </p:nvSpPr>
        <p:spPr>
          <a:xfrm>
            <a:off x="1291286" y="2185719"/>
            <a:ext cx="182614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2" name="Rectangle 11">
            <a:extLst>
              <a:ext uri="{FF2B5EF4-FFF2-40B4-BE49-F238E27FC236}">
                <a16:creationId xmlns:a16="http://schemas.microsoft.com/office/drawing/2014/main" id="{BEEFA3F3-94EB-ED46-8D3D-42FF1EAF8405}"/>
              </a:ext>
            </a:extLst>
          </p:cNvPr>
          <p:cNvSpPr/>
          <p:nvPr/>
        </p:nvSpPr>
        <p:spPr>
          <a:xfrm>
            <a:off x="5297947"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5892884" y="2187256"/>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6" name="Oval 15">
            <a:extLst>
              <a:ext uri="{FF2B5EF4-FFF2-40B4-BE49-F238E27FC236}">
                <a16:creationId xmlns:a16="http://schemas.microsoft.com/office/drawing/2014/main" id="{B9EA2832-41EE-6845-8CF2-9A352AE78F5A}"/>
              </a:ext>
            </a:extLst>
          </p:cNvPr>
          <p:cNvSpPr/>
          <p:nvPr/>
        </p:nvSpPr>
        <p:spPr>
          <a:xfrm>
            <a:off x="2440039" y="2297122"/>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E4ED75-00A5-0148-A4A0-A531B5D10810}"/>
              </a:ext>
            </a:extLst>
          </p:cNvPr>
          <p:cNvSpPr/>
          <p:nvPr/>
        </p:nvSpPr>
        <p:spPr>
          <a:xfrm>
            <a:off x="6940503" y="2302118"/>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552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Content Placeholder 2"/>
          <p:cNvSpPr>
            <a:spLocks noGrp="1"/>
          </p:cNvSpPr>
          <p:nvPr>
            <p:ph idx="1"/>
          </p:nvPr>
        </p:nvSpPr>
        <p:spPr/>
        <p:txBody>
          <a:bodyPr>
            <a:normAutofit/>
          </a:bodyPr>
          <a:lstStyle/>
          <a:p>
            <a:r>
              <a:rPr lang="en-US" dirty="0"/>
              <a:t>Randomly partition data into k clusters</a:t>
            </a:r>
          </a:p>
          <a:p>
            <a:pPr marL="0" indent="0">
              <a:buNone/>
            </a:pPr>
            <a:endParaRPr lang="en-US" dirty="0"/>
          </a:p>
          <a:p>
            <a:r>
              <a:rPr lang="en-US" b="1" dirty="0"/>
              <a:t>Update step</a:t>
            </a:r>
            <a:r>
              <a:rPr lang="en-US" dirty="0"/>
              <a:t>: Compute the means of clusters</a:t>
            </a:r>
          </a:p>
          <a:p>
            <a:pPr marL="0" indent="0">
              <a:buNone/>
            </a:pPr>
            <a:endParaRPr lang="en-US" dirty="0"/>
          </a:p>
          <a:p>
            <a:endParaRPr lang="en-US" dirty="0"/>
          </a:p>
          <a:p>
            <a:endParaRPr lang="en-US" b="1" dirty="0"/>
          </a:p>
          <a:p>
            <a:endParaRPr lang="en-US" b="1" dirty="0"/>
          </a:p>
          <a:p>
            <a:r>
              <a:rPr lang="en-US" b="1" dirty="0"/>
              <a:t>Assignment step: </a:t>
            </a:r>
            <a:r>
              <a:rPr lang="en-US" dirty="0"/>
              <a:t>Reassign each </a:t>
            </a:r>
            <a:r>
              <a:rPr lang="en-US" i="1" dirty="0"/>
              <a:t>x</a:t>
            </a:r>
            <a:r>
              <a:rPr lang="en-US" i="1" baseline="-25000" dirty="0"/>
              <a:t>i</a:t>
            </a:r>
            <a:r>
              <a:rPr lang="en-US" dirty="0"/>
              <a:t>  to cluster </a:t>
            </a:r>
            <a:r>
              <a:rPr lang="en-US" i="1" dirty="0" err="1"/>
              <a:t>S</a:t>
            </a:r>
            <a:r>
              <a:rPr lang="en-US" i="1" baseline="-25000" dirty="0" err="1"/>
              <a:t>j</a:t>
            </a:r>
            <a:r>
              <a:rPr lang="en-US" i="1" dirty="0"/>
              <a:t> </a:t>
            </a:r>
            <a:r>
              <a:rPr lang="en-US" dirty="0"/>
              <a:t>that has the nearest mean </a:t>
            </a:r>
            <a:r>
              <a:rPr lang="en-US" i="1" dirty="0" err="1"/>
              <a:t>u</a:t>
            </a:r>
            <a:r>
              <a:rPr lang="en-US" i="1" baseline="-25000" dirty="0" err="1"/>
              <a:t>j</a:t>
            </a:r>
            <a:endParaRPr lang="en-US" i="1" baseline="-25000" dirty="0"/>
          </a:p>
          <a:p>
            <a:pPr marL="0" indent="0">
              <a:buNone/>
            </a:pPr>
            <a:r>
              <a:rPr lang="en-US" b="1" i="1" baseline="-25000" dirty="0"/>
              <a:t>Nearest mean minimizes squared Euclidean distance</a:t>
            </a:r>
            <a:endParaRPr lang="en-US" b="1" i="1" dirty="0"/>
          </a:p>
          <a:p>
            <a:endParaRPr lang="en-US" dirty="0"/>
          </a:p>
          <a:p>
            <a:pPr marL="457200" lvl="1" indent="0">
              <a:buNone/>
            </a:pPr>
            <a:endParaRPr lang="en-US" dirty="0"/>
          </a:p>
        </p:txBody>
      </p:sp>
      <p:graphicFrame>
        <p:nvGraphicFramePr>
          <p:cNvPr id="6" name="Object 5"/>
          <p:cNvGraphicFramePr>
            <a:graphicFrameLocks noChangeAspect="1"/>
          </p:cNvGraphicFramePr>
          <p:nvPr/>
        </p:nvGraphicFramePr>
        <p:xfrm>
          <a:off x="3317073" y="3182866"/>
          <a:ext cx="2114550" cy="1100137"/>
        </p:xfrm>
        <a:graphic>
          <a:graphicData uri="http://schemas.openxmlformats.org/presentationml/2006/ole">
            <mc:AlternateContent xmlns:mc="http://schemas.openxmlformats.org/markup-compatibility/2006">
              <mc:Choice xmlns:v="urn:schemas-microsoft-com:vml" Requires="v">
                <p:oleObj spid="_x0000_s2071" name="Equation" r:id="rId4" imgW="952500" imgH="495300" progId="Equation.3">
                  <p:embed/>
                </p:oleObj>
              </mc:Choice>
              <mc:Fallback>
                <p:oleObj name="Equation" r:id="rId4" imgW="952500" imgH="495300" progId="Equation.3">
                  <p:embed/>
                  <p:pic>
                    <p:nvPicPr>
                      <p:cNvPr id="6" name="Object 5"/>
                      <p:cNvPicPr/>
                      <p:nvPr/>
                    </p:nvPicPr>
                    <p:blipFill>
                      <a:blip r:embed="rId5"/>
                      <a:stretch>
                        <a:fillRect/>
                      </a:stretch>
                    </p:blipFill>
                    <p:spPr>
                      <a:xfrm>
                        <a:off x="3317073" y="3182866"/>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65373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190307"/>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2"/>
          <a:srcRect/>
          <a:stretch/>
        </p:blipFill>
        <p:spPr>
          <a:xfrm>
            <a:off x="382555" y="1672025"/>
            <a:ext cx="1941286" cy="1689095"/>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3"/>
          <a:srcRect/>
          <a:stretch/>
        </p:blipFill>
        <p:spPr>
          <a:xfrm>
            <a:off x="2400817" y="1672025"/>
            <a:ext cx="1941286" cy="1689095"/>
          </a:xfrm>
          <a:prstGeom prst="rect">
            <a:avLst/>
          </a:prstGeom>
        </p:spPr>
      </p:pic>
      <p:sp>
        <p:nvSpPr>
          <p:cNvPr id="12" name="Rectangle 11">
            <a:extLst>
              <a:ext uri="{FF2B5EF4-FFF2-40B4-BE49-F238E27FC236}">
                <a16:creationId xmlns:a16="http://schemas.microsoft.com/office/drawing/2014/main" id="{BEEFA3F3-94EB-ED46-8D3D-42FF1EAF8405}"/>
              </a:ext>
            </a:extLst>
          </p:cNvPr>
          <p:cNvSpPr/>
          <p:nvPr/>
        </p:nvSpPr>
        <p:spPr>
          <a:xfrm>
            <a:off x="550506" y="1461661"/>
            <a:ext cx="3704563"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2421894" y="1453060"/>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8" name="Oval 17">
            <a:extLst>
              <a:ext uri="{FF2B5EF4-FFF2-40B4-BE49-F238E27FC236}">
                <a16:creationId xmlns:a16="http://schemas.microsoft.com/office/drawing/2014/main" id="{01E4ED75-00A5-0148-A4A0-A531B5D10810}"/>
              </a:ext>
            </a:extLst>
          </p:cNvPr>
          <p:cNvSpPr/>
          <p:nvPr/>
        </p:nvSpPr>
        <p:spPr>
          <a:xfrm>
            <a:off x="3469513" y="1567922"/>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C58288-9F60-A247-84D8-338FDEC2F816}"/>
              </a:ext>
            </a:extLst>
          </p:cNvPr>
          <p:cNvPicPr>
            <a:picLocks noChangeAspect="1"/>
          </p:cNvPicPr>
          <p:nvPr/>
        </p:nvPicPr>
        <p:blipFill>
          <a:blip r:embed="rId4"/>
          <a:srcRect/>
          <a:stretch/>
        </p:blipFill>
        <p:spPr>
          <a:xfrm>
            <a:off x="565978" y="3900844"/>
            <a:ext cx="8012043" cy="2670681"/>
          </a:xfrm>
          <a:prstGeom prst="rect">
            <a:avLst/>
          </a:prstGeom>
        </p:spPr>
      </p:pic>
      <p:sp>
        <p:nvSpPr>
          <p:cNvPr id="17" name="TextBox 16">
            <a:extLst>
              <a:ext uri="{FF2B5EF4-FFF2-40B4-BE49-F238E27FC236}">
                <a16:creationId xmlns:a16="http://schemas.microsoft.com/office/drawing/2014/main" id="{03D93EBC-566E-5240-AEB9-723D94CC5D03}"/>
              </a:ext>
            </a:extLst>
          </p:cNvPr>
          <p:cNvSpPr txBox="1"/>
          <p:nvPr/>
        </p:nvSpPr>
        <p:spPr>
          <a:xfrm>
            <a:off x="373445" y="1442492"/>
            <a:ext cx="176202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9" name="Oval 18">
            <a:extLst>
              <a:ext uri="{FF2B5EF4-FFF2-40B4-BE49-F238E27FC236}">
                <a16:creationId xmlns:a16="http://schemas.microsoft.com/office/drawing/2014/main" id="{66FD00A0-D2FB-714F-A716-4E94C074FDB4}"/>
              </a:ext>
            </a:extLst>
          </p:cNvPr>
          <p:cNvSpPr/>
          <p:nvPr/>
        </p:nvSpPr>
        <p:spPr>
          <a:xfrm>
            <a:off x="1438220" y="1553895"/>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322240-B022-7945-966E-1EB435B06732}"/>
              </a:ext>
            </a:extLst>
          </p:cNvPr>
          <p:cNvSpPr txBox="1"/>
          <p:nvPr/>
        </p:nvSpPr>
        <p:spPr>
          <a:xfrm>
            <a:off x="5218710" y="1567922"/>
            <a:ext cx="3340359" cy="1754326"/>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Cells on the same “branch” as the root and end cell have negative DPT correlation.</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Cells on different branches have positive DPT correlation</a:t>
            </a:r>
          </a:p>
        </p:txBody>
      </p:sp>
    </p:spTree>
    <p:extLst>
      <p:ext uri="{BB962C8B-B14F-4D97-AF65-F5344CB8AC3E}">
        <p14:creationId xmlns:p14="http://schemas.microsoft.com/office/powerpoint/2010/main" val="4313143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149031" y="78372"/>
            <a:ext cx="8845937" cy="1325563"/>
          </a:xfrm>
        </p:spPr>
        <p:txBody>
          <a:bodyPr/>
          <a:lstStyle/>
          <a:p>
            <a:r>
              <a:rPr lang="en-US" dirty="0"/>
              <a:t>Principal curves – non-linear PCA </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rotWithShape="1">
          <a:blip r:embed="rId2"/>
          <a:srcRect b="50520"/>
          <a:stretch/>
        </p:blipFill>
        <p:spPr>
          <a:xfrm>
            <a:off x="1409003" y="1569812"/>
            <a:ext cx="6630794" cy="2352595"/>
          </a:xfrm>
        </p:spPr>
      </p:pic>
      <p:pic>
        <p:nvPicPr>
          <p:cNvPr id="4" name="Content Placeholder 6">
            <a:extLst>
              <a:ext uri="{FF2B5EF4-FFF2-40B4-BE49-F238E27FC236}">
                <a16:creationId xmlns:a16="http://schemas.microsoft.com/office/drawing/2014/main" id="{2365911F-C227-2E4F-8445-B90FD7BF45C0}"/>
              </a:ext>
            </a:extLst>
          </p:cNvPr>
          <p:cNvPicPr>
            <a:picLocks noChangeAspect="1"/>
          </p:cNvPicPr>
          <p:nvPr/>
        </p:nvPicPr>
        <p:blipFill rotWithShape="1">
          <a:blip r:embed="rId2"/>
          <a:srcRect t="50520"/>
          <a:stretch/>
        </p:blipFill>
        <p:spPr>
          <a:xfrm>
            <a:off x="1409003" y="4380734"/>
            <a:ext cx="6630794" cy="2352594"/>
          </a:xfrm>
          <a:prstGeom prst="rect">
            <a:avLst/>
          </a:prstGeom>
        </p:spPr>
      </p:pic>
      <p:sp>
        <p:nvSpPr>
          <p:cNvPr id="3" name="TextBox 2">
            <a:extLst>
              <a:ext uri="{FF2B5EF4-FFF2-40B4-BE49-F238E27FC236}">
                <a16:creationId xmlns:a16="http://schemas.microsoft.com/office/drawing/2014/main" id="{8565492D-A872-B440-8598-6B74A54AD8C5}"/>
              </a:ext>
            </a:extLst>
          </p:cNvPr>
          <p:cNvSpPr txBox="1"/>
          <p:nvPr/>
        </p:nvSpPr>
        <p:spPr>
          <a:xfrm>
            <a:off x="2007220" y="1155983"/>
            <a:ext cx="2442117"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Linear Regression</a:t>
            </a:r>
          </a:p>
        </p:txBody>
      </p:sp>
      <p:sp>
        <p:nvSpPr>
          <p:cNvPr id="6" name="TextBox 5">
            <a:extLst>
              <a:ext uri="{FF2B5EF4-FFF2-40B4-BE49-F238E27FC236}">
                <a16:creationId xmlns:a16="http://schemas.microsoft.com/office/drawing/2014/main" id="{9A1F37BA-6760-D148-9980-2C3FCDA56725}"/>
              </a:ext>
            </a:extLst>
          </p:cNvPr>
          <p:cNvSpPr txBox="1"/>
          <p:nvPr/>
        </p:nvSpPr>
        <p:spPr>
          <a:xfrm>
            <a:off x="1531665" y="4011402"/>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Non-linear Regression</a:t>
            </a:r>
          </a:p>
        </p:txBody>
      </p:sp>
      <p:sp>
        <p:nvSpPr>
          <p:cNvPr id="8" name="TextBox 7">
            <a:extLst>
              <a:ext uri="{FF2B5EF4-FFF2-40B4-BE49-F238E27FC236}">
                <a16:creationId xmlns:a16="http://schemas.microsoft.com/office/drawing/2014/main" id="{02BEA870-30CD-C04E-96A9-B03389BF201C}"/>
              </a:ext>
            </a:extLst>
          </p:cNvPr>
          <p:cNvSpPr txBox="1"/>
          <p:nvPr/>
        </p:nvSpPr>
        <p:spPr>
          <a:xfrm>
            <a:off x="4910369" y="1155983"/>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PCA</a:t>
            </a:r>
          </a:p>
        </p:txBody>
      </p:sp>
      <p:sp>
        <p:nvSpPr>
          <p:cNvPr id="9" name="TextBox 8">
            <a:extLst>
              <a:ext uri="{FF2B5EF4-FFF2-40B4-BE49-F238E27FC236}">
                <a16:creationId xmlns:a16="http://schemas.microsoft.com/office/drawing/2014/main" id="{C9F7D899-2F10-E946-895B-904AEA1C22B3}"/>
              </a:ext>
            </a:extLst>
          </p:cNvPr>
          <p:cNvSpPr txBox="1"/>
          <p:nvPr/>
        </p:nvSpPr>
        <p:spPr>
          <a:xfrm>
            <a:off x="4999463" y="4011402"/>
            <a:ext cx="2862147"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Principal Curves</a:t>
            </a:r>
          </a:p>
        </p:txBody>
      </p:sp>
      <p:sp>
        <p:nvSpPr>
          <p:cNvPr id="5" name="TextBox 4">
            <a:extLst>
              <a:ext uri="{FF2B5EF4-FFF2-40B4-BE49-F238E27FC236}">
                <a16:creationId xmlns:a16="http://schemas.microsoft.com/office/drawing/2014/main" id="{056DF92B-8694-1C4A-888B-7A331FFFE246}"/>
              </a:ext>
            </a:extLst>
          </p:cNvPr>
          <p:cNvSpPr txBox="1"/>
          <p:nvPr/>
        </p:nvSpPr>
        <p:spPr>
          <a:xfrm>
            <a:off x="0" y="6481347"/>
            <a:ext cx="2234907" cy="307777"/>
          </a:xfrm>
          <a:prstGeom prst="rect">
            <a:avLst/>
          </a:prstGeom>
          <a:solidFill>
            <a:schemeClr val="bg1"/>
          </a:solidFill>
        </p:spPr>
        <p:txBody>
          <a:bodyPr wrap="none" rtlCol="0">
            <a:spAutoFit/>
          </a:bodyPr>
          <a:lstStyle/>
          <a:p>
            <a:pPr algn="l"/>
            <a:r>
              <a:rPr lang="en-US" sz="1400" dirty="0">
                <a:latin typeface="Arial" panose="020B0604020202020204" pitchFamily="34" charset="0"/>
                <a:cs typeface="Arial" panose="020B0604020202020204" pitchFamily="34" charset="0"/>
              </a:rPr>
              <a:t>Hastie and </a:t>
            </a:r>
            <a:r>
              <a:rPr lang="en-US" sz="1400" dirty="0" err="1">
                <a:latin typeface="Arial" panose="020B0604020202020204" pitchFamily="34" charset="0"/>
                <a:cs typeface="Arial" panose="020B0604020202020204" pitchFamily="34" charset="0"/>
              </a:rPr>
              <a:t>Stuetzle</a:t>
            </a:r>
            <a:r>
              <a:rPr lang="en-US" sz="1400" dirty="0">
                <a:latin typeface="Arial" panose="020B0604020202020204" pitchFamily="34" charset="0"/>
                <a:cs typeface="Arial" panose="020B0604020202020204" pitchFamily="34" charset="0"/>
              </a:rPr>
              <a:t>, 1989</a:t>
            </a:r>
          </a:p>
        </p:txBody>
      </p:sp>
    </p:spTree>
    <p:extLst>
      <p:ext uri="{BB962C8B-B14F-4D97-AF65-F5344CB8AC3E}">
        <p14:creationId xmlns:p14="http://schemas.microsoft.com/office/powerpoint/2010/main" val="2590811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628650" y="365129"/>
            <a:ext cx="7886700" cy="1325563"/>
          </a:xfrm>
        </p:spPr>
        <p:txBody>
          <a:bodyPr/>
          <a:lstStyle/>
          <a:p>
            <a:r>
              <a:rPr lang="en-US" dirty="0"/>
              <a:t>Slingshot - Street et al. 2018</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a:blip r:embed="rId2"/>
          <a:stretch>
            <a:fillRect/>
          </a:stretch>
        </p:blipFill>
        <p:spPr>
          <a:xfrm>
            <a:off x="650952" y="2968033"/>
            <a:ext cx="7886700" cy="3521427"/>
          </a:xfrm>
        </p:spPr>
      </p:pic>
      <p:sp>
        <p:nvSpPr>
          <p:cNvPr id="8" name="TextBox 7">
            <a:extLst>
              <a:ext uri="{FF2B5EF4-FFF2-40B4-BE49-F238E27FC236}">
                <a16:creationId xmlns:a16="http://schemas.microsoft.com/office/drawing/2014/main" id="{B36AACF7-0FB8-324E-B93C-F24DAEC5EC44}"/>
              </a:ext>
            </a:extLst>
          </p:cNvPr>
          <p:cNvSpPr txBox="1"/>
          <p:nvPr/>
        </p:nvSpPr>
        <p:spPr>
          <a:xfrm>
            <a:off x="912541" y="2120585"/>
            <a:ext cx="162807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1. Dimension-reduced data</a:t>
            </a:r>
          </a:p>
        </p:txBody>
      </p:sp>
      <p:sp>
        <p:nvSpPr>
          <p:cNvPr id="10" name="TextBox 9">
            <a:extLst>
              <a:ext uri="{FF2B5EF4-FFF2-40B4-BE49-F238E27FC236}">
                <a16:creationId xmlns:a16="http://schemas.microsoft.com/office/drawing/2014/main" id="{6174A6CC-1C38-EF43-8DD8-3B7026AFB010}"/>
              </a:ext>
            </a:extLst>
          </p:cNvPr>
          <p:cNvSpPr txBox="1"/>
          <p:nvPr/>
        </p:nvSpPr>
        <p:spPr>
          <a:xfrm>
            <a:off x="2832409" y="1847248"/>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2. Cluster &amp;</a:t>
            </a:r>
          </a:p>
          <a:p>
            <a:pPr algn="ctr"/>
            <a:r>
              <a:rPr lang="en-US" dirty="0">
                <a:latin typeface="Arial" panose="020B0604020202020204" pitchFamily="34" charset="0"/>
                <a:cs typeface="Arial" panose="020B0604020202020204" pitchFamily="34" charset="0"/>
              </a:rPr>
              <a:t>Minimum Spanning Tree</a:t>
            </a:r>
          </a:p>
        </p:txBody>
      </p:sp>
      <p:sp>
        <p:nvSpPr>
          <p:cNvPr id="11" name="TextBox 10">
            <a:extLst>
              <a:ext uri="{FF2B5EF4-FFF2-40B4-BE49-F238E27FC236}">
                <a16:creationId xmlns:a16="http://schemas.microsoft.com/office/drawing/2014/main" id="{4C179403-AB71-B74D-8E6F-B6A6BE728094}"/>
              </a:ext>
            </a:extLst>
          </p:cNvPr>
          <p:cNvSpPr txBox="1"/>
          <p:nvPr/>
        </p:nvSpPr>
        <p:spPr>
          <a:xfrm>
            <a:off x="4780156" y="2006197"/>
            <a:ext cx="176189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3. Fit principal curves</a:t>
            </a:r>
          </a:p>
        </p:txBody>
      </p:sp>
      <p:sp>
        <p:nvSpPr>
          <p:cNvPr id="13" name="TextBox 12">
            <a:extLst>
              <a:ext uri="{FF2B5EF4-FFF2-40B4-BE49-F238E27FC236}">
                <a16:creationId xmlns:a16="http://schemas.microsoft.com/office/drawing/2014/main" id="{FE325A1C-C7BF-3242-AC76-139A9EFAB2D1}"/>
              </a:ext>
            </a:extLst>
          </p:cNvPr>
          <p:cNvSpPr txBox="1"/>
          <p:nvPr/>
        </p:nvSpPr>
        <p:spPr>
          <a:xfrm>
            <a:off x="6775759" y="2006197"/>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4. Project data onto principal curves</a:t>
            </a:r>
          </a:p>
        </p:txBody>
      </p:sp>
    </p:spTree>
    <p:extLst>
      <p:ext uri="{BB962C8B-B14F-4D97-AF65-F5344CB8AC3E}">
        <p14:creationId xmlns:p14="http://schemas.microsoft.com/office/powerpoint/2010/main" val="2304750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2"/>
          <a:srcRect t="1" r="45647" b="48639"/>
          <a:stretch/>
        </p:blipFill>
        <p:spPr>
          <a:xfrm>
            <a:off x="520583" y="2272681"/>
            <a:ext cx="810283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spTree>
    <p:extLst>
      <p:ext uri="{BB962C8B-B14F-4D97-AF65-F5344CB8AC3E}">
        <p14:creationId xmlns:p14="http://schemas.microsoft.com/office/powerpoint/2010/main" val="2877316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2"/>
          <a:srcRect l="36803" t="1" r="44663" b="48639"/>
          <a:stretch/>
        </p:blipFill>
        <p:spPr>
          <a:xfrm>
            <a:off x="1193916" y="2272681"/>
            <a:ext cx="276294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pic>
        <p:nvPicPr>
          <p:cNvPr id="5" name="Content Placeholder 4">
            <a:extLst>
              <a:ext uri="{FF2B5EF4-FFF2-40B4-BE49-F238E27FC236}">
                <a16:creationId xmlns:a16="http://schemas.microsoft.com/office/drawing/2014/main" id="{8E1814F6-3D04-DB46-B21F-F07011D4085C}"/>
              </a:ext>
            </a:extLst>
          </p:cNvPr>
          <p:cNvPicPr>
            <a:picLocks noChangeAspect="1"/>
          </p:cNvPicPr>
          <p:nvPr/>
        </p:nvPicPr>
        <p:blipFill rotWithShape="1">
          <a:blip r:embed="rId2"/>
          <a:srcRect l="80518" r="77" b="52852"/>
          <a:stretch/>
        </p:blipFill>
        <p:spPr>
          <a:xfrm>
            <a:off x="4891001" y="2373482"/>
            <a:ext cx="3059083" cy="3345675"/>
          </a:xfrm>
          <a:prstGeom prst="rect">
            <a:avLst/>
          </a:prstGeom>
        </p:spPr>
      </p:pic>
    </p:spTree>
    <p:extLst>
      <p:ext uri="{BB962C8B-B14F-4D97-AF65-F5344CB8AC3E}">
        <p14:creationId xmlns:p14="http://schemas.microsoft.com/office/powerpoint/2010/main" val="24108995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91C9-5C90-D541-83D7-D6439E033FF9}"/>
              </a:ext>
            </a:extLst>
          </p:cNvPr>
          <p:cNvSpPr>
            <a:spLocks noGrp="1"/>
          </p:cNvSpPr>
          <p:nvPr>
            <p:ph type="title"/>
          </p:nvPr>
        </p:nvSpPr>
        <p:spPr/>
        <p:txBody>
          <a:bodyPr>
            <a:normAutofit fontScale="90000"/>
          </a:bodyPr>
          <a:lstStyle/>
          <a:p>
            <a:r>
              <a:rPr lang="en-US" dirty="0"/>
              <a:t>RNA velocity correctly infers circadian rhythm in mouse liver</a:t>
            </a:r>
          </a:p>
        </p:txBody>
      </p:sp>
      <p:pic>
        <p:nvPicPr>
          <p:cNvPr id="5" name="Content Placeholder 4">
            <a:extLst>
              <a:ext uri="{FF2B5EF4-FFF2-40B4-BE49-F238E27FC236}">
                <a16:creationId xmlns:a16="http://schemas.microsoft.com/office/drawing/2014/main" id="{BC9B9705-18B7-2449-B254-844AA2AE95DB}"/>
              </a:ext>
            </a:extLst>
          </p:cNvPr>
          <p:cNvPicPr>
            <a:picLocks noGrp="1" noChangeAspect="1"/>
          </p:cNvPicPr>
          <p:nvPr>
            <p:ph idx="1"/>
          </p:nvPr>
        </p:nvPicPr>
        <p:blipFill rotWithShape="1">
          <a:blip r:embed="rId2"/>
          <a:srcRect t="51230" r="47160"/>
          <a:stretch/>
        </p:blipFill>
        <p:spPr>
          <a:xfrm>
            <a:off x="395893" y="2281843"/>
            <a:ext cx="4802101" cy="1995054"/>
          </a:xfrm>
        </p:spPr>
      </p:pic>
      <p:pic>
        <p:nvPicPr>
          <p:cNvPr id="6" name="Content Placeholder 4">
            <a:extLst>
              <a:ext uri="{FF2B5EF4-FFF2-40B4-BE49-F238E27FC236}">
                <a16:creationId xmlns:a16="http://schemas.microsoft.com/office/drawing/2014/main" id="{8E3889B3-6D87-664A-B0EA-9AF50641304C}"/>
              </a:ext>
            </a:extLst>
          </p:cNvPr>
          <p:cNvPicPr>
            <a:picLocks noChangeAspect="1"/>
          </p:cNvPicPr>
          <p:nvPr/>
        </p:nvPicPr>
        <p:blipFill rotWithShape="1">
          <a:blip r:embed="rId2"/>
          <a:srcRect l="79274" t="47268"/>
          <a:stretch/>
        </p:blipFill>
        <p:spPr>
          <a:xfrm>
            <a:off x="5706856" y="2281843"/>
            <a:ext cx="3041251" cy="3482912"/>
          </a:xfrm>
          <a:prstGeom prst="rect">
            <a:avLst/>
          </a:prstGeom>
        </p:spPr>
      </p:pic>
      <p:sp>
        <p:nvSpPr>
          <p:cNvPr id="7" name="TextBox 6">
            <a:extLst>
              <a:ext uri="{FF2B5EF4-FFF2-40B4-BE49-F238E27FC236}">
                <a16:creationId xmlns:a16="http://schemas.microsoft.com/office/drawing/2014/main" id="{EA45D88A-B2E9-E449-9860-5E45566D4FC0}"/>
              </a:ext>
            </a:extLst>
          </p:cNvPr>
          <p:cNvSpPr txBox="1"/>
          <p:nvPr/>
        </p:nvSpPr>
        <p:spPr>
          <a:xfrm>
            <a:off x="939338" y="5118424"/>
            <a:ext cx="3632662"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mRNA was measured in bulk over 24 hours in the mouse liver</a:t>
            </a:r>
          </a:p>
        </p:txBody>
      </p:sp>
    </p:spTree>
    <p:extLst>
      <p:ext uri="{BB962C8B-B14F-4D97-AF65-F5344CB8AC3E}">
        <p14:creationId xmlns:p14="http://schemas.microsoft.com/office/powerpoint/2010/main" val="1874721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6087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pic>
        <p:nvPicPr>
          <p:cNvPr id="6" name="Content Placeholder 4">
            <a:extLst>
              <a:ext uri="{FF2B5EF4-FFF2-40B4-BE49-F238E27FC236}">
                <a16:creationId xmlns:a16="http://schemas.microsoft.com/office/drawing/2014/main" id="{001738D5-0EF7-DB4F-B96A-F07A3E00E8E9}"/>
              </a:ext>
            </a:extLst>
          </p:cNvPr>
          <p:cNvPicPr>
            <a:picLocks noChangeAspect="1"/>
          </p:cNvPicPr>
          <p:nvPr/>
        </p:nvPicPr>
        <p:blipFill rotWithShape="1">
          <a:blip r:embed="rId3"/>
          <a:srcRect l="27447" t="51866" r="44730"/>
          <a:stretch/>
        </p:blipFill>
        <p:spPr>
          <a:xfrm>
            <a:off x="4873455" y="2521868"/>
            <a:ext cx="4254611" cy="3305909"/>
          </a:xfrm>
          <a:prstGeom prst="rect">
            <a:avLst/>
          </a:prstGeo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7A183E-4CD8-2240-9B76-81AC427BF86C}"/>
              </a:ext>
            </a:extLst>
          </p:cNvPr>
          <p:cNvSpPr/>
          <p:nvPr/>
        </p:nvSpPr>
        <p:spPr>
          <a:xfrm>
            <a:off x="4787296" y="2568756"/>
            <a:ext cx="323673" cy="316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9623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Pseudotime identifies an ordering of cells that match the developmental progression of gene expression</a:t>
            </a:r>
          </a:p>
          <a:p>
            <a:pPr marL="457200" indent="-457200">
              <a:buFont typeface="+mj-lt"/>
              <a:buAutoNum type="arabicPeriod"/>
            </a:pPr>
            <a:endParaRPr lang="en-US" dirty="0"/>
          </a:p>
          <a:p>
            <a:pPr marL="457200" indent="-457200">
              <a:buFont typeface="+mj-lt"/>
              <a:buAutoNum type="arabicPeriod"/>
            </a:pPr>
            <a:r>
              <a:rPr lang="en-US" dirty="0"/>
              <a:t>Pseudotime can be identified from a single timepoint</a:t>
            </a:r>
          </a:p>
          <a:p>
            <a:pPr marL="457200" indent="-457200">
              <a:buFont typeface="+mj-lt"/>
              <a:buAutoNum type="arabicPeriod"/>
            </a:pPr>
            <a:endParaRPr lang="en-US" dirty="0"/>
          </a:p>
          <a:p>
            <a:pPr marL="457200" indent="-457200">
              <a:buFont typeface="+mj-lt"/>
              <a:buAutoNum type="arabicPeriod"/>
            </a:pPr>
            <a:r>
              <a:rPr lang="en-US" dirty="0"/>
              <a:t>Methods for inferring pseudotime use graph walks or identify axes through the data</a:t>
            </a:r>
          </a:p>
          <a:p>
            <a:pPr marL="457200" indent="-457200">
              <a:buFont typeface="+mj-lt"/>
              <a:buAutoNum type="arabicPeriod"/>
            </a:pPr>
            <a:endParaRPr lang="en-US" dirty="0"/>
          </a:p>
          <a:p>
            <a:pPr marL="457200" indent="-457200">
              <a:buFont typeface="+mj-lt"/>
              <a:buAutoNum type="arabicPeriod"/>
            </a:pPr>
            <a:r>
              <a:rPr lang="en-US" dirty="0"/>
              <a:t>A comprehensive comparison of trajectory inference methods is available as </a:t>
            </a:r>
            <a:r>
              <a:rPr lang="en-US" dirty="0" err="1"/>
              <a:t>dynverse.org</a:t>
            </a:r>
            <a:endParaRPr lang="en-US" dirty="0"/>
          </a:p>
        </p:txBody>
      </p:sp>
    </p:spTree>
    <p:extLst>
      <p:ext uri="{BB962C8B-B14F-4D97-AF65-F5344CB8AC3E}">
        <p14:creationId xmlns:p14="http://schemas.microsoft.com/office/powerpoint/2010/main" val="34068132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dirty="0">
                <a:solidFill>
                  <a:schemeClr val="bg1"/>
                </a:solidFill>
              </a:rPr>
              <a:t>Learning gene-gene relationships</a:t>
            </a:r>
            <a:endParaRPr dirty="0">
              <a:solidFill>
                <a:schemeClr val="bg1"/>
              </a:solidFill>
            </a:endParaRPr>
          </a:p>
        </p:txBody>
      </p:sp>
    </p:spTree>
    <p:extLst>
      <p:ext uri="{BB962C8B-B14F-4D97-AF65-F5344CB8AC3E}">
        <p14:creationId xmlns:p14="http://schemas.microsoft.com/office/powerpoint/2010/main" val="103554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pic>
        <p:nvPicPr>
          <p:cNvPr id="113" name="Google Shape;113;p20"/>
          <p:cNvPicPr preferRelativeResize="0"/>
          <p:nvPr/>
        </p:nvPicPr>
        <p:blipFill>
          <a:blip r:embed="rId3">
            <a:alphaModFix/>
          </a:blip>
          <a:stretch>
            <a:fillRect/>
          </a:stretch>
        </p:blipFill>
        <p:spPr>
          <a:xfrm>
            <a:off x="3271775" y="2759279"/>
            <a:ext cx="4781550" cy="2238375"/>
          </a:xfrm>
          <a:prstGeom prst="rect">
            <a:avLst/>
          </a:prstGeom>
          <a:noFill/>
          <a:ln>
            <a:noFill/>
          </a:ln>
        </p:spPr>
      </p:pic>
      <p:sp>
        <p:nvSpPr>
          <p:cNvPr id="114" name="Google Shape;114;p20"/>
          <p:cNvSpPr txBox="1"/>
          <p:nvPr/>
        </p:nvSpPr>
        <p:spPr>
          <a:xfrm>
            <a:off x="746025" y="3273250"/>
            <a:ext cx="2677800" cy="26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Unlabelled data</a:t>
            </a:r>
            <a:endParaRPr sz="2400"/>
          </a:p>
        </p:txBody>
      </p:sp>
    </p:spTree>
    <p:extLst>
      <p:ext uri="{BB962C8B-B14F-4D97-AF65-F5344CB8AC3E}">
        <p14:creationId xmlns:p14="http://schemas.microsoft.com/office/powerpoint/2010/main" val="27384430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t>
            </a:r>
          </a:p>
        </p:txBody>
      </p:sp>
      <p:sp>
        <p:nvSpPr>
          <p:cNvPr id="3" name="Content Placeholder 2"/>
          <p:cNvSpPr>
            <a:spLocks noGrp="1"/>
          </p:cNvSpPr>
          <p:nvPr>
            <p:ph idx="1"/>
          </p:nvPr>
        </p:nvSpPr>
        <p:spPr/>
        <p:txBody>
          <a:bodyPr/>
          <a:lstStyle/>
          <a:p>
            <a:r>
              <a:rPr lang="en-US" dirty="0"/>
              <a:t>Average amount of information produced by a source of stochasticity</a:t>
            </a:r>
          </a:p>
          <a:p>
            <a:r>
              <a:rPr lang="en-US" dirty="0"/>
              <a:t>How much information is produced by a fair coin? </a:t>
            </a:r>
          </a:p>
        </p:txBody>
      </p:sp>
      <p:pic>
        <p:nvPicPr>
          <p:cNvPr id="4" name="Picture 3"/>
          <p:cNvPicPr>
            <a:picLocks noChangeAspect="1"/>
          </p:cNvPicPr>
          <p:nvPr/>
        </p:nvPicPr>
        <p:blipFill>
          <a:blip r:embed="rId2"/>
          <a:stretch>
            <a:fillRect/>
          </a:stretch>
        </p:blipFill>
        <p:spPr>
          <a:xfrm>
            <a:off x="2404742" y="4208853"/>
            <a:ext cx="3784600" cy="2146300"/>
          </a:xfrm>
          <a:prstGeom prst="rect">
            <a:avLst/>
          </a:prstGeom>
        </p:spPr>
      </p:pic>
    </p:spTree>
    <p:extLst>
      <p:ext uri="{BB962C8B-B14F-4D97-AF65-F5344CB8AC3E}">
        <p14:creationId xmlns:p14="http://schemas.microsoft.com/office/powerpoint/2010/main" val="3625379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Claude Shannon 1948</a:t>
            </a:r>
          </a:p>
        </p:txBody>
      </p:sp>
      <p:pic>
        <p:nvPicPr>
          <p:cNvPr id="4" name="Picture 3"/>
          <p:cNvPicPr>
            <a:picLocks noChangeAspect="1"/>
          </p:cNvPicPr>
          <p:nvPr/>
        </p:nvPicPr>
        <p:blipFill>
          <a:blip r:embed="rId2"/>
          <a:stretch>
            <a:fillRect/>
          </a:stretch>
        </p:blipFill>
        <p:spPr>
          <a:xfrm>
            <a:off x="1340376" y="1515635"/>
            <a:ext cx="7181834" cy="3381534"/>
          </a:xfrm>
          <a:prstGeom prst="rect">
            <a:avLst/>
          </a:prstGeom>
        </p:spPr>
      </p:pic>
      <p:sp>
        <p:nvSpPr>
          <p:cNvPr id="5" name="TextBox 4"/>
          <p:cNvSpPr txBox="1"/>
          <p:nvPr/>
        </p:nvSpPr>
        <p:spPr>
          <a:xfrm>
            <a:off x="274958" y="5604246"/>
            <a:ext cx="4410770" cy="369332"/>
          </a:xfrm>
          <a:prstGeom prst="rect">
            <a:avLst/>
          </a:prstGeom>
          <a:noFill/>
        </p:spPr>
        <p:txBody>
          <a:bodyPr wrap="none" rtlCol="0">
            <a:spAutoFit/>
          </a:bodyPr>
          <a:lstStyle/>
          <a:p>
            <a:r>
              <a:rPr lang="en-US" dirty="0"/>
              <a:t>“ A Mathematical Theory of Communication” </a:t>
            </a:r>
          </a:p>
        </p:txBody>
      </p:sp>
      <p:sp>
        <p:nvSpPr>
          <p:cNvPr id="6" name="TextBox 5"/>
          <p:cNvSpPr txBox="1"/>
          <p:nvPr/>
        </p:nvSpPr>
        <p:spPr>
          <a:xfrm>
            <a:off x="614319" y="6100470"/>
            <a:ext cx="2403222" cy="369332"/>
          </a:xfrm>
          <a:prstGeom prst="rect">
            <a:avLst/>
          </a:prstGeom>
          <a:noFill/>
        </p:spPr>
        <p:txBody>
          <a:bodyPr wrap="none" rtlCol="0">
            <a:spAutoFit/>
          </a:bodyPr>
          <a:lstStyle/>
          <a:p>
            <a:r>
              <a:rPr lang="en-US" dirty="0"/>
              <a:t>Introduced the term bit </a:t>
            </a:r>
          </a:p>
        </p:txBody>
      </p:sp>
      <p:pic>
        <p:nvPicPr>
          <p:cNvPr id="8" name="Picture 7"/>
          <p:cNvPicPr>
            <a:picLocks noChangeAspect="1"/>
          </p:cNvPicPr>
          <p:nvPr/>
        </p:nvPicPr>
        <p:blipFill>
          <a:blip r:embed="rId3"/>
          <a:stretch>
            <a:fillRect/>
          </a:stretch>
        </p:blipFill>
        <p:spPr>
          <a:xfrm>
            <a:off x="6095975" y="3800877"/>
            <a:ext cx="2857500" cy="2857500"/>
          </a:xfrm>
          <a:prstGeom prst="rect">
            <a:avLst/>
          </a:prstGeom>
        </p:spPr>
      </p:pic>
    </p:spTree>
    <p:extLst>
      <p:ext uri="{BB962C8B-B14F-4D97-AF65-F5344CB8AC3E}">
        <p14:creationId xmlns:p14="http://schemas.microsoft.com/office/powerpoint/2010/main" val="328583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formulation </a:t>
            </a:r>
          </a:p>
        </p:txBody>
      </p:sp>
      <p:sp>
        <p:nvSpPr>
          <p:cNvPr id="3" name="Content Placeholder 2"/>
          <p:cNvSpPr>
            <a:spLocks noGrp="1"/>
          </p:cNvSpPr>
          <p:nvPr>
            <p:ph idx="1"/>
          </p:nvPr>
        </p:nvSpPr>
        <p:spPr/>
        <p:txBody>
          <a:bodyPr/>
          <a:lstStyle/>
          <a:p>
            <a:r>
              <a:rPr lang="en-US" dirty="0"/>
              <a:t>P(heads) = ½ , P(tails)=1/2</a:t>
            </a:r>
          </a:p>
          <a:p>
            <a:r>
              <a:rPr lang="en-US" dirty="0"/>
              <a:t>H(coin) = -(1/2) log(1/2) –(1/2)log(1/2) = 1</a:t>
            </a:r>
          </a:p>
          <a:p>
            <a:r>
              <a:rPr lang="en-US" dirty="0"/>
              <a:t>Generally </a:t>
            </a:r>
          </a:p>
          <a:p>
            <a:endParaRPr lang="en-US" dirty="0"/>
          </a:p>
          <a:p>
            <a:endParaRPr lang="en-US" dirty="0"/>
          </a:p>
          <a:p>
            <a:r>
              <a:rPr lang="en-US" dirty="0"/>
              <a:t>When data has lower probability it carries more information (more of a surprise)</a:t>
            </a:r>
          </a:p>
          <a:p>
            <a:pPr marL="457200" lvl="1" indent="0">
              <a:buNone/>
            </a:pP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99282621"/>
              </p:ext>
            </p:extLst>
          </p:nvPr>
        </p:nvGraphicFramePr>
        <p:xfrm>
          <a:off x="2490668" y="2940554"/>
          <a:ext cx="3145274" cy="722248"/>
        </p:xfrm>
        <a:graphic>
          <a:graphicData uri="http://schemas.openxmlformats.org/presentationml/2006/ole">
            <mc:AlternateContent xmlns:mc="http://schemas.openxmlformats.org/markup-compatibility/2006">
              <mc:Choice xmlns:v="urn:schemas-microsoft-com:vml" Requires="v">
                <p:oleObj spid="_x0000_s6159" name="Equation" r:id="rId3" imgW="1714500" imgH="393700" progId="Equation.3">
                  <p:embed/>
                </p:oleObj>
              </mc:Choice>
              <mc:Fallback>
                <p:oleObj name="Equation" r:id="rId3" imgW="1714500" imgH="393700" progId="Equation.3">
                  <p:embed/>
                  <p:pic>
                    <p:nvPicPr>
                      <p:cNvPr id="4" name="Object 3"/>
                      <p:cNvPicPr/>
                      <p:nvPr/>
                    </p:nvPicPr>
                    <p:blipFill>
                      <a:blip r:embed="rId4"/>
                      <a:stretch>
                        <a:fillRect/>
                      </a:stretch>
                    </p:blipFill>
                    <p:spPr>
                      <a:xfrm>
                        <a:off x="2490668" y="2940554"/>
                        <a:ext cx="3145274" cy="722248"/>
                      </a:xfrm>
                      <a:prstGeom prst="rect">
                        <a:avLst/>
                      </a:prstGeom>
                    </p:spPr>
                  </p:pic>
                </p:oleObj>
              </mc:Fallback>
            </mc:AlternateContent>
          </a:graphicData>
        </a:graphic>
      </p:graphicFrame>
    </p:spTree>
    <p:extLst>
      <p:ext uri="{BB962C8B-B14F-4D97-AF65-F5344CB8AC3E}">
        <p14:creationId xmlns:p14="http://schemas.microsoft.com/office/powerpoint/2010/main" val="32638202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normAutofit/>
          </a:bodyPr>
          <a:lstStyle/>
          <a:p>
            <a:r>
              <a:rPr lang="en-US" dirty="0"/>
              <a:t>Maximum at uniform distribution – because here each outcome is equally likely</a:t>
            </a:r>
          </a:p>
          <a:p>
            <a:r>
              <a:rPr lang="en-US" dirty="0"/>
              <a:t>Symmetric with respect to probabilities – flipping probabilities of events should not change information </a:t>
            </a:r>
          </a:p>
          <a:p>
            <a:r>
              <a:rPr lang="en-US" dirty="0"/>
              <a:t>Continuous – small change in probabilities should result in small change in entropy </a:t>
            </a:r>
          </a:p>
          <a:p>
            <a:r>
              <a:rPr lang="en-US" dirty="0"/>
              <a:t>Additive – Independent sources of information should add </a:t>
            </a:r>
          </a:p>
          <a:p>
            <a:endParaRPr lang="en-US" dirty="0"/>
          </a:p>
        </p:txBody>
      </p:sp>
    </p:spTree>
    <p:extLst>
      <p:ext uri="{BB962C8B-B14F-4D97-AF65-F5344CB8AC3E}">
        <p14:creationId xmlns:p14="http://schemas.microsoft.com/office/powerpoint/2010/main" val="20092855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log?</a:t>
            </a:r>
          </a:p>
        </p:txBody>
      </p:sp>
      <p:sp>
        <p:nvSpPr>
          <p:cNvPr id="3" name="Content Placeholder 2"/>
          <p:cNvSpPr>
            <a:spLocks noGrp="1"/>
          </p:cNvSpPr>
          <p:nvPr>
            <p:ph idx="1"/>
          </p:nvPr>
        </p:nvSpPr>
        <p:spPr/>
        <p:txBody>
          <a:bodyPr/>
          <a:lstStyle/>
          <a:p>
            <a:r>
              <a:rPr lang="en-US" dirty="0"/>
              <a:t>Try to define an information function F</a:t>
            </a:r>
          </a:p>
          <a:p>
            <a:pPr lvl="1"/>
            <a:r>
              <a:rPr lang="en-US" dirty="0"/>
              <a:t>F(p)&gt;=0</a:t>
            </a:r>
          </a:p>
          <a:p>
            <a:pPr lvl="1"/>
            <a:r>
              <a:rPr lang="en-US" dirty="0"/>
              <a:t>F(1)= 0</a:t>
            </a:r>
          </a:p>
          <a:p>
            <a:pPr lvl="1"/>
            <a:r>
              <a:rPr lang="en-US" dirty="0"/>
              <a:t>F(</a:t>
            </a:r>
            <a:r>
              <a:rPr lang="en-US" dirty="0" err="1"/>
              <a:t>p,q</a:t>
            </a:r>
            <a:r>
              <a:rPr lang="en-US" dirty="0"/>
              <a:t>) = F(p)+F(q)</a:t>
            </a:r>
          </a:p>
          <a:p>
            <a:pPr lvl="1"/>
            <a:endParaRPr lang="en-US" dirty="0"/>
          </a:p>
          <a:p>
            <a:r>
              <a:rPr lang="en-US" dirty="0"/>
              <a:t>Log satisfies these properties </a:t>
            </a:r>
          </a:p>
        </p:txBody>
      </p:sp>
    </p:spTree>
    <p:extLst>
      <p:ext uri="{BB962C8B-B14F-4D97-AF65-F5344CB8AC3E}">
        <p14:creationId xmlns:p14="http://schemas.microsoft.com/office/powerpoint/2010/main" val="154521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Entropy</a:t>
            </a:r>
          </a:p>
        </p:txBody>
      </p:sp>
      <p:sp>
        <p:nvSpPr>
          <p:cNvPr id="2" name="TextBox 1"/>
          <p:cNvSpPr txBox="1"/>
          <p:nvPr/>
        </p:nvSpPr>
        <p:spPr>
          <a:xfrm>
            <a:off x="435552" y="4587930"/>
            <a:ext cx="6301425" cy="738664"/>
          </a:xfrm>
          <a:prstGeom prst="rect">
            <a:avLst/>
          </a:prstGeom>
          <a:noFill/>
        </p:spPr>
        <p:txBody>
          <a:bodyPr wrap="none" rtlCol="0">
            <a:spAutoFit/>
          </a:bodyPr>
          <a:lstStyle/>
          <a:p>
            <a:r>
              <a:rPr lang="en-US" sz="2400" dirty="0">
                <a:latin typeface="Tahoma"/>
                <a:cs typeface="Tahoma"/>
              </a:rPr>
              <a:t>Measure of Uncertainty in a random variable. </a:t>
            </a:r>
          </a:p>
          <a:p>
            <a:endParaRPr lang="en-US" dirty="0"/>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95</a:t>
            </a:fld>
            <a:endParaRPr lang="en-US" dirty="0"/>
          </a:p>
        </p:txBody>
      </p:sp>
      <p:pic>
        <p:nvPicPr>
          <p:cNvPr id="4" name="Picture 3"/>
          <p:cNvPicPr>
            <a:picLocks noChangeAspect="1"/>
          </p:cNvPicPr>
          <p:nvPr/>
        </p:nvPicPr>
        <p:blipFill>
          <a:blip r:embed="rId5"/>
          <a:stretch>
            <a:fillRect/>
          </a:stretch>
        </p:blipFill>
        <p:spPr>
          <a:xfrm>
            <a:off x="611755" y="4990639"/>
            <a:ext cx="2641600" cy="774700"/>
          </a:xfrm>
          <a:prstGeom prst="rect">
            <a:avLst/>
          </a:prstGeom>
        </p:spPr>
      </p:pic>
      <p:sp>
        <p:nvSpPr>
          <p:cNvPr id="5" name="TextBox 4"/>
          <p:cNvSpPr txBox="1"/>
          <p:nvPr/>
        </p:nvSpPr>
        <p:spPr>
          <a:xfrm>
            <a:off x="732118" y="6110941"/>
            <a:ext cx="7038969" cy="369332"/>
          </a:xfrm>
          <a:prstGeom prst="rect">
            <a:avLst/>
          </a:prstGeom>
          <a:noFill/>
        </p:spPr>
        <p:txBody>
          <a:bodyPr wrap="none" rtlCol="0">
            <a:spAutoFit/>
          </a:bodyPr>
          <a:lstStyle/>
          <a:p>
            <a:r>
              <a:rPr lang="en-US" dirty="0"/>
              <a:t>Units of bits tells us how many bits are needed to represent the outcome</a:t>
            </a:r>
          </a:p>
        </p:txBody>
      </p:sp>
    </p:spTree>
    <p:extLst>
      <p:ext uri="{BB962C8B-B14F-4D97-AF65-F5344CB8AC3E}">
        <p14:creationId xmlns:p14="http://schemas.microsoft.com/office/powerpoint/2010/main" val="19479829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Conditional Entropy</a:t>
            </a:r>
          </a:p>
        </p:txBody>
      </p:sp>
      <p:sp>
        <p:nvSpPr>
          <p:cNvPr id="2" name="TextBox 1"/>
          <p:cNvSpPr txBox="1"/>
          <p:nvPr/>
        </p:nvSpPr>
        <p:spPr>
          <a:xfrm>
            <a:off x="435552" y="4587930"/>
            <a:ext cx="3844618" cy="1846659"/>
          </a:xfrm>
          <a:prstGeom prst="rect">
            <a:avLst/>
          </a:prstGeom>
          <a:noFill/>
        </p:spPr>
        <p:txBody>
          <a:bodyPr wrap="square" rtlCol="0">
            <a:spAutoFit/>
          </a:bodyPr>
          <a:lstStyle/>
          <a:p>
            <a:r>
              <a:rPr lang="en-US" sz="2400" dirty="0">
                <a:latin typeface="Tahoma"/>
                <a:cs typeface="Tahoma"/>
              </a:rPr>
              <a:t>Measure of Uncertainty in a random variable </a:t>
            </a:r>
          </a:p>
          <a:p>
            <a:r>
              <a:rPr lang="en-US" sz="2400" dirty="0">
                <a:latin typeface="Tahoma"/>
                <a:cs typeface="Tahoma"/>
              </a:rPr>
              <a:t>given knowledge about another variable </a:t>
            </a:r>
          </a:p>
          <a:p>
            <a:endParaRPr lang="en-US" dirty="0"/>
          </a:p>
        </p:txBody>
      </p:sp>
      <p:pic>
        <p:nvPicPr>
          <p:cNvPr id="7" name="Picture 6"/>
          <p:cNvPicPr>
            <a:picLocks noChangeAspect="1"/>
          </p:cNvPicPr>
          <p:nvPr/>
        </p:nvPicPr>
        <p:blipFill>
          <a:blip r:embed="rId3"/>
          <a:stretch>
            <a:fillRect/>
          </a:stretch>
        </p:blipFill>
        <p:spPr>
          <a:xfrm>
            <a:off x="435552" y="1143000"/>
            <a:ext cx="3576222" cy="3156665"/>
          </a:xfrm>
          <a:prstGeom prst="rect">
            <a:avLst/>
          </a:prstGeom>
        </p:spPr>
      </p:pic>
      <p:sp>
        <p:nvSpPr>
          <p:cNvPr id="11" name="Right Brace 10"/>
          <p:cNvSpPr/>
          <p:nvPr/>
        </p:nvSpPr>
        <p:spPr>
          <a:xfrm>
            <a:off x="362879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4111846" y="1817597"/>
            <a:ext cx="1076577"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3036240" y="3962007"/>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3015315" y="4206130"/>
            <a:ext cx="844142"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96</a:t>
            </a:fld>
            <a:endParaRPr lang="en-US" dirty="0"/>
          </a:p>
        </p:txBody>
      </p:sp>
      <p:sp>
        <p:nvSpPr>
          <p:cNvPr id="4" name="TextBox 3"/>
          <p:cNvSpPr txBox="1"/>
          <p:nvPr/>
        </p:nvSpPr>
        <p:spPr>
          <a:xfrm>
            <a:off x="6219295" y="1427250"/>
            <a:ext cx="2596234" cy="923330"/>
          </a:xfrm>
          <a:prstGeom prst="rect">
            <a:avLst/>
          </a:prstGeom>
          <a:noFill/>
        </p:spPr>
        <p:txBody>
          <a:bodyPr wrap="none" rtlCol="0">
            <a:spAutoFit/>
          </a:bodyPr>
          <a:lstStyle/>
          <a:p>
            <a:r>
              <a:rPr lang="en-US" dirty="0"/>
              <a:t>Can conditioning increase</a:t>
            </a:r>
          </a:p>
          <a:p>
            <a:r>
              <a:rPr lang="en-US" dirty="0"/>
              <a:t>entropy??</a:t>
            </a:r>
          </a:p>
          <a:p>
            <a:endParaRPr lang="en-US" dirty="0"/>
          </a:p>
        </p:txBody>
      </p:sp>
      <p:sp>
        <p:nvSpPr>
          <p:cNvPr id="5" name="TextBox 4"/>
          <p:cNvSpPr txBox="1"/>
          <p:nvPr/>
        </p:nvSpPr>
        <p:spPr>
          <a:xfrm>
            <a:off x="6219295" y="2061839"/>
            <a:ext cx="1489510" cy="646331"/>
          </a:xfrm>
          <a:prstGeom prst="rect">
            <a:avLst/>
          </a:prstGeom>
          <a:noFill/>
        </p:spPr>
        <p:txBody>
          <a:bodyPr wrap="none" rtlCol="0">
            <a:spAutoFit/>
          </a:bodyPr>
          <a:lstStyle/>
          <a:p>
            <a:r>
              <a:rPr lang="en-US" dirty="0"/>
              <a:t>No. </a:t>
            </a:r>
          </a:p>
          <a:p>
            <a:r>
              <a:rPr lang="en-US" dirty="0"/>
              <a:t>H(Y|X)&lt;= H(Y)</a:t>
            </a:r>
          </a:p>
        </p:txBody>
      </p:sp>
      <p:pic>
        <p:nvPicPr>
          <p:cNvPr id="5122" name="Picture 2" descr="mage result for conditional entr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637" y="2985169"/>
            <a:ext cx="3998137" cy="344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91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Mutual Information</a:t>
            </a:r>
          </a:p>
        </p:txBody>
      </p:sp>
      <p:sp>
        <p:nvSpPr>
          <p:cNvPr id="2" name="TextBox 1"/>
          <p:cNvSpPr txBox="1"/>
          <p:nvPr/>
        </p:nvSpPr>
        <p:spPr>
          <a:xfrm>
            <a:off x="520700" y="5422900"/>
            <a:ext cx="6009127" cy="461665"/>
          </a:xfrm>
          <a:prstGeom prst="rect">
            <a:avLst/>
          </a:prstGeom>
          <a:noFill/>
        </p:spPr>
        <p:txBody>
          <a:bodyPr wrap="none" rtlCol="0">
            <a:spAutoFit/>
          </a:bodyPr>
          <a:lstStyle/>
          <a:p>
            <a:r>
              <a:rPr lang="en-US" sz="2400" dirty="0">
                <a:latin typeface="Tahoma"/>
                <a:cs typeface="Tahoma"/>
              </a:rPr>
              <a:t>Mutual Information: I(X,Y) = H(Y) –H(Y|X)</a:t>
            </a:r>
            <a:endParaRPr lang="en-US" dirty="0"/>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pic>
        <p:nvPicPr>
          <p:cNvPr id="15" name="Picture 14" descr="outline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7999" y="1"/>
            <a:ext cx="1016000" cy="1016000"/>
          </a:xfrm>
          <a:prstGeom prst="rect">
            <a:avLst/>
          </a:prstGeom>
        </p:spPr>
      </p:pic>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97</a:t>
            </a:fld>
            <a:endParaRPr lang="en-US" dirty="0"/>
          </a:p>
        </p:txBody>
      </p:sp>
    </p:spTree>
    <p:extLst>
      <p:ext uri="{BB962C8B-B14F-4D97-AF65-F5344CB8AC3E}">
        <p14:creationId xmlns:p14="http://schemas.microsoft.com/office/powerpoint/2010/main" val="2523143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and Mutual Information</a:t>
            </a:r>
          </a:p>
        </p:txBody>
      </p:sp>
      <p:pic>
        <p:nvPicPr>
          <p:cNvPr id="4" name="Picture 3"/>
          <p:cNvPicPr>
            <a:picLocks noChangeAspect="1"/>
          </p:cNvPicPr>
          <p:nvPr/>
        </p:nvPicPr>
        <p:blipFill>
          <a:blip r:embed="rId2"/>
          <a:stretch>
            <a:fillRect/>
          </a:stretch>
        </p:blipFill>
        <p:spPr>
          <a:xfrm>
            <a:off x="1549400" y="2032000"/>
            <a:ext cx="6032500" cy="2794000"/>
          </a:xfrm>
          <a:prstGeom prst="rect">
            <a:avLst/>
          </a:prstGeom>
        </p:spPr>
      </p:pic>
    </p:spTree>
    <p:extLst>
      <p:ext uri="{BB962C8B-B14F-4D97-AF65-F5344CB8AC3E}">
        <p14:creationId xmlns:p14="http://schemas.microsoft.com/office/powerpoint/2010/main" val="484210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 Computation</a:t>
            </a:r>
          </a:p>
        </p:txBody>
      </p:sp>
      <p:sp>
        <p:nvSpPr>
          <p:cNvPr id="4" name="Slide Number Placeholder 3"/>
          <p:cNvSpPr>
            <a:spLocks noGrp="1"/>
          </p:cNvSpPr>
          <p:nvPr>
            <p:ph type="sldNum" sz="quarter" idx="12"/>
          </p:nvPr>
        </p:nvSpPr>
        <p:spPr/>
        <p:txBody>
          <a:bodyPr/>
          <a:lstStyle/>
          <a:p>
            <a:fld id="{9349540F-9D07-134F-A0E3-DBC5CF321767}" type="slidenum">
              <a:rPr lang="en-US" smtClean="0"/>
              <a:t>99</a:t>
            </a:fld>
            <a:endParaRPr lang="en-US"/>
          </a:p>
        </p:txBody>
      </p:sp>
      <p:pic>
        <p:nvPicPr>
          <p:cNvPr id="5" name="Picture 4"/>
          <p:cNvPicPr>
            <a:picLocks noChangeAspect="1"/>
          </p:cNvPicPr>
          <p:nvPr/>
        </p:nvPicPr>
        <p:blipFill>
          <a:blip r:embed="rId2"/>
          <a:stretch>
            <a:fillRect/>
          </a:stretch>
        </p:blipFill>
        <p:spPr>
          <a:xfrm>
            <a:off x="0" y="1820334"/>
            <a:ext cx="9144000" cy="3860294"/>
          </a:xfrm>
          <a:prstGeom prst="rect">
            <a:avLst/>
          </a:prstGeom>
        </p:spPr>
      </p:pic>
    </p:spTree>
    <p:extLst>
      <p:ext uri="{BB962C8B-B14F-4D97-AF65-F5344CB8AC3E}">
        <p14:creationId xmlns:p14="http://schemas.microsoft.com/office/powerpoint/2010/main" val="3079619644"/>
      </p:ext>
    </p:extLst>
  </p:cSld>
  <p:clrMapOvr>
    <a:masterClrMapping/>
  </p:clrMapOvr>
</p:sld>
</file>

<file path=ppt/theme/theme1.xml><?xml version="1.0" encoding="utf-8"?>
<a:theme xmlns:a="http://schemas.openxmlformats.org/drawingml/2006/main" name="mycell-bla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ycell-black" id="{4D03FB2D-39E3-394D-8EA2-0BC030700AF2}" vid="{BBCD4F7E-3801-A54C-90ED-D4067FFD14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mycell-black</Template>
  <TotalTime>18002</TotalTime>
  <Words>3276</Words>
  <Application>Microsoft Macintosh PowerPoint</Application>
  <PresentationFormat>On-screen Show (4:3)</PresentationFormat>
  <Paragraphs>662</Paragraphs>
  <Slides>117</Slides>
  <Notes>67</Notes>
  <HiddenSlides>8</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117</vt:i4>
      </vt:variant>
    </vt:vector>
  </HeadingPairs>
  <TitlesOfParts>
    <vt:vector size="128" baseType="lpstr">
      <vt:lpstr>Arial</vt:lpstr>
      <vt:lpstr>Avenir Book</vt:lpstr>
      <vt:lpstr>Avenir Light</vt:lpstr>
      <vt:lpstr>Avenir Medium</vt:lpstr>
      <vt:lpstr>Calibri</vt:lpstr>
      <vt:lpstr>Cambria Math</vt:lpstr>
      <vt:lpstr>Myriad Pro</vt:lpstr>
      <vt:lpstr>Tahoma</vt:lpstr>
      <vt:lpstr>Wingdings</vt:lpstr>
      <vt:lpstr>mycell-black</vt:lpstr>
      <vt:lpstr>Equation</vt:lpstr>
      <vt:lpstr>PowerPoint Presentation</vt:lpstr>
      <vt:lpstr>PowerPoint Presentation</vt:lpstr>
      <vt:lpstr>Learning Clusters, Trajectories, and Gene Relationships from scRNA-seq data</vt:lpstr>
      <vt:lpstr>How do clustering algorithms work?</vt:lpstr>
      <vt:lpstr>Clustering algorithms partition the data space</vt:lpstr>
      <vt:lpstr>How is the partition picked?</vt:lpstr>
      <vt:lpstr>Mean Squared Error</vt:lpstr>
      <vt:lpstr>K-Means Clustering</vt:lpstr>
      <vt:lpstr>k-Means minimizes within-cluster sum-of-squares</vt:lpstr>
      <vt:lpstr>k-Means minimizes within-cluster sum-of-squares</vt:lpstr>
      <vt:lpstr>k-Means minimizes within-cluster sum-of-squares</vt:lpstr>
      <vt:lpstr>k-Means minimizes within-cluster sum-of-squares</vt:lpstr>
      <vt:lpstr>10 iterations of KMeans on Gaussians</vt:lpstr>
      <vt:lpstr>What does convergence look like?</vt:lpstr>
      <vt:lpstr>What does it converge to?</vt:lpstr>
      <vt:lpstr>PowerPoint Presentation</vt:lpstr>
      <vt:lpstr>“K-means clustering is not a free lunch”</vt:lpstr>
      <vt:lpstr>Limitations of this method</vt:lpstr>
      <vt:lpstr>“K-means clustering is not a free lunch”</vt:lpstr>
      <vt:lpstr>Spectral clustering uses eigenvectors of the graph Laplacian for clustering </vt:lpstr>
      <vt:lpstr>PowerPoint Presentation</vt:lpstr>
      <vt:lpstr>Spectral clustering uses eigenvectors of the graph Laplacian for clustering </vt:lpstr>
      <vt:lpstr>Fiedler Vector</vt:lpstr>
      <vt:lpstr>PowerPoint Presentation</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 of various graphs</vt:lpstr>
      <vt:lpstr>Spectra of various graphs</vt:lpstr>
      <vt:lpstr>What are advantages of using the graph spectrum for k-Means?</vt:lpstr>
      <vt:lpstr>What are advantages of using the graph spectrum for k-Means?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Silhouette score is a measure of fit for cluster assignments</vt:lpstr>
      <vt:lpstr>What happens when we change k?</vt:lpstr>
      <vt:lpstr>How do we decide the correct number of clusters?</vt:lpstr>
      <vt:lpstr>Examining Silhouette score across n_clusters indicates ideal `k`  </vt:lpstr>
      <vt:lpstr>Graph-based Clusters</vt:lpstr>
      <vt:lpstr>Recall data represented as graph</vt:lpstr>
      <vt:lpstr>Neighbors by distance</vt:lpstr>
      <vt:lpstr>Agglomerating vs Splitting</vt:lpstr>
      <vt:lpstr>Advantage of Hierarchy</vt:lpstr>
      <vt:lpstr>Hierarchical Clustering</vt:lpstr>
      <vt:lpstr>PowerPoint Presentation</vt:lpstr>
      <vt:lpstr>Community Detection</vt:lpstr>
      <vt:lpstr>Clustering by “modularity”</vt:lpstr>
      <vt:lpstr>Louvain clustering maximizes modularity of clusters on a graph</vt:lpstr>
      <vt:lpstr>Louvain clustering maximizes modularity of clusters on a graph</vt:lpstr>
      <vt:lpstr>Louvain clustering maximizes modularity of clusters on a graph</vt:lpstr>
      <vt:lpstr>Louvain clustering maximizes modularity of clusters on a graph</vt:lpstr>
      <vt:lpstr>Greedy Modularity Optimization (Newman 2003)</vt:lpstr>
      <vt:lpstr>PowerPoint Presentation</vt:lpstr>
      <vt:lpstr>PowerPoint Presentation</vt:lpstr>
      <vt:lpstr>Conclusions</vt:lpstr>
      <vt:lpstr>How do we infer continuous changes in cell state from single cells?</vt:lpstr>
      <vt:lpstr>A simple developmental system</vt:lpstr>
      <vt:lpstr>A simple developmental system</vt:lpstr>
      <vt:lpstr>A simple developmental system</vt:lpstr>
      <vt:lpstr>A simple developmental system</vt:lpstr>
      <vt:lpstr>We must infer underlying biology from experimental observations</vt:lpstr>
      <vt:lpstr>The goal of trajectory inference (TI) is to infer a temporal ordering of cells</vt:lpstr>
      <vt:lpstr>Learning pseudotime via graph walks</vt:lpstr>
      <vt:lpstr>Graph walks approximate manifold distances</vt:lpstr>
      <vt:lpstr>Learning pseudotime via graph walks</vt:lpstr>
      <vt:lpstr>PowerPoint Presentation</vt:lpstr>
      <vt:lpstr>PowerPoint Presentation</vt:lpstr>
      <vt:lpstr>PowerPoint Presentation</vt:lpstr>
      <vt:lpstr>Note: you do not need multiple time points for pseudotime analysis</vt:lpstr>
      <vt:lpstr>Diffusion pseudotime – from graph distance to random walks</vt:lpstr>
      <vt:lpstr>Diffusion pseudotime – from graph distance to random walks</vt:lpstr>
      <vt:lpstr>Using DPT to detect branches</vt:lpstr>
      <vt:lpstr>Using DPT to detect branches</vt:lpstr>
      <vt:lpstr>Using DPT to detect branches</vt:lpstr>
      <vt:lpstr>Using DPT to detect branches</vt:lpstr>
      <vt:lpstr>Principal curves – non-linear PCA </vt:lpstr>
      <vt:lpstr>Slingshot - Street et al. 2018</vt:lpstr>
      <vt:lpstr>RNA Velocity: using gene splicing genes to infer future cell state </vt:lpstr>
      <vt:lpstr>RNA Velocity: using gene splicing genes to infer future cell state </vt:lpstr>
      <vt:lpstr>RNA velocity correctly infers circadian rhythm in mouse liver</vt:lpstr>
      <vt:lpstr>Neural fate decisions in the mouse hippocampus</vt:lpstr>
      <vt:lpstr>Neural fate decisions in the mouse hippocampus</vt:lpstr>
      <vt:lpstr>Conclusions</vt:lpstr>
      <vt:lpstr>Learning gene-gene relationships</vt:lpstr>
      <vt:lpstr>Entropy </vt:lpstr>
      <vt:lpstr>Claude Shannon 1948</vt:lpstr>
      <vt:lpstr>Entropy formulation </vt:lpstr>
      <vt:lpstr>Properties</vt:lpstr>
      <vt:lpstr>Why log?</vt:lpstr>
      <vt:lpstr>Entropy</vt:lpstr>
      <vt:lpstr>Conditional Entropy</vt:lpstr>
      <vt:lpstr>Mutual Information</vt:lpstr>
      <vt:lpstr>Entropy and Mutual Information</vt:lpstr>
      <vt:lpstr>MI Computation</vt:lpstr>
      <vt:lpstr>Trends with High and Low MI</vt:lpstr>
      <vt:lpstr>Another Definition </vt:lpstr>
      <vt:lpstr>Properties of Mutual Information</vt:lpstr>
      <vt:lpstr>PowerPoint Presentation</vt:lpstr>
      <vt:lpstr>PowerPoint Presentation</vt:lpstr>
      <vt:lpstr>PowerPoint Presentation</vt:lpstr>
      <vt:lpstr>PowerPoint Presentation</vt:lpstr>
      <vt:lpstr>Conditional Density</vt:lpstr>
      <vt:lpstr>PowerPoint Presentation</vt:lpstr>
      <vt:lpstr>PowerPoint Presentation</vt:lpstr>
      <vt:lpstr>PowerPoint Presentation</vt:lpstr>
      <vt:lpstr>PowerPoint Presentation</vt:lpstr>
      <vt:lpstr>PowerPoint Presentation</vt:lpstr>
      <vt:lpstr>Diffusion KDE</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trajectories from scRNA-seq data</dc:title>
  <dc:creator>Burkhardt, Daniel</dc:creator>
  <cp:lastModifiedBy>Burkhardt, Daniel</cp:lastModifiedBy>
  <cp:revision>67</cp:revision>
  <cp:lastPrinted>2019-10-15T04:45:27Z</cp:lastPrinted>
  <dcterms:created xsi:type="dcterms:W3CDTF">2019-09-29T23:10:24Z</dcterms:created>
  <dcterms:modified xsi:type="dcterms:W3CDTF">2020-05-26T18:28:44Z</dcterms:modified>
</cp:coreProperties>
</file>